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84"/>
  </p:notesMasterIdLst>
  <p:handoutMasterIdLst>
    <p:handoutMasterId r:id="rId85"/>
  </p:handoutMasterIdLst>
  <p:sldIdLst>
    <p:sldId id="256" r:id="rId6"/>
    <p:sldId id="453" r:id="rId7"/>
    <p:sldId id="333" r:id="rId8"/>
    <p:sldId id="257" r:id="rId9"/>
    <p:sldId id="265" r:id="rId10"/>
    <p:sldId id="331" r:id="rId11"/>
    <p:sldId id="332" r:id="rId12"/>
    <p:sldId id="351" r:id="rId13"/>
    <p:sldId id="385" r:id="rId14"/>
    <p:sldId id="419" r:id="rId15"/>
    <p:sldId id="424" r:id="rId16"/>
    <p:sldId id="425" r:id="rId17"/>
    <p:sldId id="426" r:id="rId18"/>
    <p:sldId id="427" r:id="rId19"/>
    <p:sldId id="428" r:id="rId20"/>
    <p:sldId id="429" r:id="rId21"/>
    <p:sldId id="430" r:id="rId22"/>
    <p:sldId id="420" r:id="rId23"/>
    <p:sldId id="421" r:id="rId24"/>
    <p:sldId id="422" r:id="rId25"/>
    <p:sldId id="349" r:id="rId26"/>
    <p:sldId id="354" r:id="rId27"/>
    <p:sldId id="452" r:id="rId28"/>
    <p:sldId id="451" r:id="rId29"/>
    <p:sldId id="355" r:id="rId30"/>
    <p:sldId id="348" r:id="rId31"/>
    <p:sldId id="356" r:id="rId32"/>
    <p:sldId id="357" r:id="rId33"/>
    <p:sldId id="363" r:id="rId34"/>
    <p:sldId id="364" r:id="rId35"/>
    <p:sldId id="365" r:id="rId36"/>
    <p:sldId id="366" r:id="rId37"/>
    <p:sldId id="431" r:id="rId38"/>
    <p:sldId id="367" r:id="rId39"/>
    <p:sldId id="432" r:id="rId40"/>
    <p:sldId id="455" r:id="rId41"/>
    <p:sldId id="433" r:id="rId42"/>
    <p:sldId id="435" r:id="rId43"/>
    <p:sldId id="434" r:id="rId44"/>
    <p:sldId id="450" r:id="rId45"/>
    <p:sldId id="423" r:id="rId46"/>
    <p:sldId id="436" r:id="rId47"/>
    <p:sldId id="395" r:id="rId48"/>
    <p:sldId id="437" r:id="rId49"/>
    <p:sldId id="438" r:id="rId50"/>
    <p:sldId id="439" r:id="rId51"/>
    <p:sldId id="440" r:id="rId52"/>
    <p:sldId id="441" r:id="rId53"/>
    <p:sldId id="442" r:id="rId54"/>
    <p:sldId id="443" r:id="rId55"/>
    <p:sldId id="444" r:id="rId56"/>
    <p:sldId id="446" r:id="rId57"/>
    <p:sldId id="447" r:id="rId58"/>
    <p:sldId id="448" r:id="rId59"/>
    <p:sldId id="449" r:id="rId60"/>
    <p:sldId id="368" r:id="rId61"/>
    <p:sldId id="359" r:id="rId62"/>
    <p:sldId id="360" r:id="rId63"/>
    <p:sldId id="361" r:id="rId64"/>
    <p:sldId id="362" r:id="rId65"/>
    <p:sldId id="369" r:id="rId66"/>
    <p:sldId id="370" r:id="rId67"/>
    <p:sldId id="371" r:id="rId68"/>
    <p:sldId id="374" r:id="rId69"/>
    <p:sldId id="375" r:id="rId70"/>
    <p:sldId id="454" r:id="rId71"/>
    <p:sldId id="376" r:id="rId72"/>
    <p:sldId id="377" r:id="rId73"/>
    <p:sldId id="378" r:id="rId74"/>
    <p:sldId id="379" r:id="rId75"/>
    <p:sldId id="388" r:id="rId76"/>
    <p:sldId id="389" r:id="rId77"/>
    <p:sldId id="390" r:id="rId78"/>
    <p:sldId id="402" r:id="rId79"/>
    <p:sldId id="382" r:id="rId80"/>
    <p:sldId id="383" r:id="rId81"/>
    <p:sldId id="384" r:id="rId82"/>
    <p:sldId id="335" r:id="rId83"/>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1" autoAdjust="0"/>
    <p:restoredTop sz="93674" autoAdjust="0"/>
  </p:normalViewPr>
  <p:slideViewPr>
    <p:cSldViewPr snapToGrid="0" showGuides="1">
      <p:cViewPr>
        <p:scale>
          <a:sx n="64" d="100"/>
          <a:sy n="64" d="100"/>
        </p:scale>
        <p:origin x="-648" y="-162"/>
      </p:cViewPr>
      <p:guideLst>
        <p:guide orient="horz" pos="2160"/>
        <p:guide orient="horz" pos="290"/>
        <p:guide orient="horz" pos="786"/>
        <p:guide orient="horz" pos="4169"/>
        <p:guide orient="horz" pos="3872"/>
        <p:guide orient="horz" pos="528"/>
        <p:guide orient="horz" pos="192"/>
        <p:guide orient="horz" pos="1122"/>
        <p:guide pos="2880"/>
        <p:guide pos="179"/>
        <p:guide pos="5580"/>
        <p:guide pos="556"/>
        <p:guide pos="2736"/>
        <p:guide pos="3024"/>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13488"/>
    </p:cViewPr>
  </p:sorterViewPr>
  <p:notesViewPr>
    <p:cSldViewPr snapToGrid="0">
      <p:cViewPr varScale="1">
        <p:scale>
          <a:sx n="83" d="100"/>
          <a:sy n="83" d="100"/>
        </p:scale>
        <p:origin x="-696" y="-90"/>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6DA1AC01-3E52-4A2B-BFD9-DBC1EB26D199}" type="datetimeFigureOut">
              <a:rPr lang="en-US" smtClean="0"/>
              <a:t>6/22/2018</a:t>
            </a:fld>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A3043794-4626-405A-B630-0B4EFF22CA67}" type="slidenum">
              <a:rPr lang="en-US" smtClean="0"/>
              <a:t>‹#›</a:t>
            </a:fld>
            <a:endParaRPr lang="en-US" dirty="0"/>
          </a:p>
        </p:txBody>
      </p:sp>
    </p:spTree>
    <p:extLst>
      <p:ext uri="{BB962C8B-B14F-4D97-AF65-F5344CB8AC3E}">
        <p14:creationId xmlns:p14="http://schemas.microsoft.com/office/powerpoint/2010/main" val="277990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atin typeface="Arial" panose="020B0604020202020204" pitchFamily="34" charset="0"/>
              </a:defRPr>
            </a:lvl1pPr>
          </a:lstStyle>
          <a:p>
            <a:fld id="{EA0B0923-116C-49FA-B24A-9794571768C4}" type="datetimeFigureOut">
              <a:rPr lang="en-US" smtClean="0"/>
              <a:pPr/>
              <a:t>6/22/2018</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dirty="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atin typeface="Arial" panose="020B0604020202020204" pitchFamily="34" charset="0"/>
              </a:defRPr>
            </a:lvl1pPr>
          </a:lstStyle>
          <a:p>
            <a:fld id="{D4F01560-87C0-4F5C-A8D4-49B8CF15AF9C}" type="slidenum">
              <a:rPr lang="en-US" smtClean="0"/>
              <a:pPr/>
              <a:t>‹#›</a:t>
            </a:fld>
            <a:endParaRPr lang="en-US" dirty="0"/>
          </a:p>
        </p:txBody>
      </p:sp>
    </p:spTree>
    <p:extLst>
      <p:ext uri="{BB962C8B-B14F-4D97-AF65-F5344CB8AC3E}">
        <p14:creationId xmlns:p14="http://schemas.microsoft.com/office/powerpoint/2010/main" val="232517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1</a:t>
            </a:fld>
            <a:endParaRPr lang="en-US" dirty="0"/>
          </a:p>
        </p:txBody>
      </p:sp>
    </p:spTree>
    <p:extLst>
      <p:ext uri="{BB962C8B-B14F-4D97-AF65-F5344CB8AC3E}">
        <p14:creationId xmlns:p14="http://schemas.microsoft.com/office/powerpoint/2010/main" val="780304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an all inclusive</a:t>
            </a:r>
            <a:r>
              <a:rPr lang="en-US" baseline="0" dirty="0" smtClean="0"/>
              <a:t> list, but new with 1/1/18 redesign</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10</a:t>
            </a:fld>
            <a:endParaRPr lang="en-US" dirty="0"/>
          </a:p>
        </p:txBody>
      </p:sp>
    </p:spTree>
    <p:extLst>
      <p:ext uri="{BB962C8B-B14F-4D97-AF65-F5344CB8AC3E}">
        <p14:creationId xmlns:p14="http://schemas.microsoft.com/office/powerpoint/2010/main" val="335079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11</a:t>
            </a:fld>
            <a:endParaRPr lang="en-US" dirty="0"/>
          </a:p>
        </p:txBody>
      </p:sp>
    </p:spTree>
    <p:extLst>
      <p:ext uri="{BB962C8B-B14F-4D97-AF65-F5344CB8AC3E}">
        <p14:creationId xmlns:p14="http://schemas.microsoft.com/office/powerpoint/2010/main" val="2041611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12</a:t>
            </a:fld>
            <a:endParaRPr lang="en-US" dirty="0"/>
          </a:p>
        </p:txBody>
      </p:sp>
    </p:spTree>
    <p:extLst>
      <p:ext uri="{BB962C8B-B14F-4D97-AF65-F5344CB8AC3E}">
        <p14:creationId xmlns:p14="http://schemas.microsoft.com/office/powerpoint/2010/main" val="1292048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13</a:t>
            </a:fld>
            <a:endParaRPr lang="en-US" dirty="0"/>
          </a:p>
        </p:txBody>
      </p:sp>
    </p:spTree>
    <p:extLst>
      <p:ext uri="{BB962C8B-B14F-4D97-AF65-F5344CB8AC3E}">
        <p14:creationId xmlns:p14="http://schemas.microsoft.com/office/powerpoint/2010/main" val="570157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panose="020B0604020202020204" pitchFamily="34" charset="0"/>
                <a:ea typeface="+mn-ea"/>
                <a:cs typeface="+mn-cs"/>
              </a:rPr>
              <a:t>Ohio has indicated adhering to the CMS MUEs and associated rules.  There is a CMS MUE of 8.  This is not over-turned based on medical records or review.  This is a hard CMS denial based on CMS NCCI Policy.  </a:t>
            </a:r>
          </a:p>
          <a:p>
            <a:r>
              <a:rPr lang="en-US" sz="1200" kern="1200" dirty="0" smtClean="0">
                <a:solidFill>
                  <a:schemeClr val="tx1"/>
                </a:solidFill>
                <a:effectLst/>
                <a:latin typeface="Arial" panose="020B0604020202020204" pitchFamily="34" charset="0"/>
                <a:ea typeface="+mn-ea"/>
                <a:cs typeface="+mn-cs"/>
              </a:rPr>
              <a:t>The limit stated on slide 19 reflects 8 hours per year for 96118.  If the provider exceeds 8 hours based on separate dates of service (not a single date of service), a report may be requested to for review.</a:t>
            </a:r>
          </a:p>
          <a:p>
            <a:r>
              <a:rPr lang="en-US" sz="1200" kern="1200" dirty="0" smtClean="0">
                <a:solidFill>
                  <a:schemeClr val="tx1"/>
                </a:solidFill>
                <a:effectLst/>
                <a:latin typeface="Arial" panose="020B0604020202020204" pitchFamily="34" charset="0"/>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14</a:t>
            </a:fld>
            <a:endParaRPr lang="en-US" dirty="0"/>
          </a:p>
        </p:txBody>
      </p:sp>
    </p:spTree>
    <p:extLst>
      <p:ext uri="{BB962C8B-B14F-4D97-AF65-F5344CB8AC3E}">
        <p14:creationId xmlns:p14="http://schemas.microsoft.com/office/powerpoint/2010/main" val="327067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15</a:t>
            </a:fld>
            <a:endParaRPr lang="en-US" dirty="0"/>
          </a:p>
        </p:txBody>
      </p:sp>
    </p:spTree>
    <p:extLst>
      <p:ext uri="{BB962C8B-B14F-4D97-AF65-F5344CB8AC3E}">
        <p14:creationId xmlns:p14="http://schemas.microsoft.com/office/powerpoint/2010/main" val="33357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16</a:t>
            </a:fld>
            <a:endParaRPr lang="en-US" dirty="0"/>
          </a:p>
        </p:txBody>
      </p:sp>
    </p:spTree>
    <p:extLst>
      <p:ext uri="{BB962C8B-B14F-4D97-AF65-F5344CB8AC3E}">
        <p14:creationId xmlns:p14="http://schemas.microsoft.com/office/powerpoint/2010/main" val="185141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8" name="Date Placeholder 7"/>
          <p:cNvSpPr>
            <a:spLocks noGrp="1"/>
          </p:cNvSpPr>
          <p:nvPr>
            <p:ph type="dt" idx="14"/>
          </p:nvPr>
        </p:nvSpPr>
        <p:spPr/>
        <p:txBody>
          <a:bodyPr/>
          <a:lstStyle/>
          <a:p>
            <a:fld id="{EF98E8C0-33D8-4565-8456-C2F08F0520F5}" type="datetime8">
              <a:rPr lang="en-US" smtClean="0">
                <a:solidFill>
                  <a:prstClr val="black"/>
                </a:solidFill>
              </a:rPr>
              <a:pPr/>
              <a:t>6/22/2018 12:14 PM</a:t>
            </a:fld>
            <a:endParaRPr lang="en-US" dirty="0">
              <a:solidFill>
                <a:prstClr val="black"/>
              </a:solidFill>
            </a:endParaRPr>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prstClr val="black"/>
                    </a:gs>
                    <a:gs pos="100000">
                      <a:prstClr val="black"/>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reminder from BH Redesign – providers should be familiar with this if they have been billing MITS since 1/1/18</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18</a:t>
            </a:fld>
            <a:endParaRPr lang="en-US" dirty="0"/>
          </a:p>
        </p:txBody>
      </p:sp>
    </p:spTree>
    <p:extLst>
      <p:ext uri="{BB962C8B-B14F-4D97-AF65-F5344CB8AC3E}">
        <p14:creationId xmlns:p14="http://schemas.microsoft.com/office/powerpoint/2010/main" val="4122940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The limit on 96118 reflects 8 hours per year for 96118.  If the provider exceeds 8 hours based on separate dates of service (not a single date of service), a report may be requested to for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r>
              <a:rPr lang="en-US" sz="1200" b="1" kern="1200" dirty="0" smtClean="0">
                <a:solidFill>
                  <a:schemeClr val="tx1"/>
                </a:solidFill>
                <a:effectLst/>
                <a:latin typeface="Arial" panose="020B0604020202020204" pitchFamily="34" charset="0"/>
                <a:ea typeface="+mn-ea"/>
                <a:cs typeface="+mn-cs"/>
              </a:rPr>
              <a:t>PA with Act is related to substance use treatment with ACT.  Any SUD service in addition to ACT will require a PA.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19</a:t>
            </a:fld>
            <a:endParaRPr lang="en-US" dirty="0"/>
          </a:p>
        </p:txBody>
      </p:sp>
    </p:spTree>
    <p:extLst>
      <p:ext uri="{BB962C8B-B14F-4D97-AF65-F5344CB8AC3E}">
        <p14:creationId xmlns:p14="http://schemas.microsoft.com/office/powerpoint/2010/main" val="7122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**Stress bh.medicaid.ohio.gov/manuals**</a:t>
            </a: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a:t>
            </a:fld>
            <a:endParaRPr lang="en-US" dirty="0"/>
          </a:p>
        </p:txBody>
      </p:sp>
    </p:spTree>
    <p:extLst>
      <p:ext uri="{BB962C8B-B14F-4D97-AF65-F5344CB8AC3E}">
        <p14:creationId xmlns:p14="http://schemas.microsoft.com/office/powerpoint/2010/main" val="1022188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The Procedure Codes if billed during ACT Authorization will require an Authorization for that Procedure Code. Ex H0006 is billed during the same time as an ACT procedure, then H0006 requires an Auth. (</a:t>
            </a:r>
            <a:r>
              <a:rPr lang="en-US" dirty="0" smtClean="0"/>
              <a:t>H0001,H0004, H0005, H0006, H0012, H0014, H0015, H0038, H0048, T1002, T1003: If this code is billed with a DOS that intersects with an authorization on file for ACT/H0040 or (IHBT/2015 only</a:t>
            </a:r>
            <a:r>
              <a:rPr lang="en-US" baseline="0" dirty="0" smtClean="0"/>
              <a:t> for H0006)</a:t>
            </a:r>
            <a:r>
              <a:rPr lang="en-US" dirty="0" smtClean="0"/>
              <a:t>, than that code requires authorization.  Claims should deny if authorization not on file. )</a:t>
            </a:r>
            <a:endParaRPr lang="en-US" sz="1200" kern="1200" dirty="0" smtClean="0">
              <a:solidFill>
                <a:schemeClr val="tx1"/>
              </a:solidFill>
              <a:effectLst/>
              <a:latin typeface="Arial" panose="020B06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20</a:t>
            </a:fld>
            <a:endParaRPr lang="en-US" dirty="0"/>
          </a:p>
        </p:txBody>
      </p:sp>
    </p:spTree>
    <p:extLst>
      <p:ext uri="{BB962C8B-B14F-4D97-AF65-F5344CB8AC3E}">
        <p14:creationId xmlns:p14="http://schemas.microsoft.com/office/powerpoint/2010/main" val="1273439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
        <p:nvSpPr>
          <p:cNvPr id="6" name="Date Placeholder 5"/>
          <p:cNvSpPr>
            <a:spLocks noGrp="1"/>
          </p:cNvSpPr>
          <p:nvPr>
            <p:ph type="dt" idx="12"/>
          </p:nvPr>
        </p:nvSpPr>
        <p:spPr/>
        <p:txBody>
          <a:bodyPr/>
          <a:lstStyle/>
          <a:p>
            <a:fld id="{3433BDF4-B53C-41D6-BFF9-167E1F86C0E2}" type="datetime8">
              <a:rPr lang="en-US" smtClean="0"/>
              <a:t>6/22/2018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24291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
        <p:nvSpPr>
          <p:cNvPr id="6" name="Date Placeholder 5"/>
          <p:cNvSpPr>
            <a:spLocks noGrp="1"/>
          </p:cNvSpPr>
          <p:nvPr>
            <p:ph type="dt" idx="12"/>
          </p:nvPr>
        </p:nvSpPr>
        <p:spPr/>
        <p:txBody>
          <a:bodyPr/>
          <a:lstStyle/>
          <a:p>
            <a:fld id="{3433BDF4-B53C-41D6-BFF9-167E1F86C0E2}" type="datetime8">
              <a:rPr lang="en-US" smtClean="0"/>
              <a:t>6/22/2018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242919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23</a:t>
            </a:fld>
            <a:endParaRPr lang="en-US" dirty="0"/>
          </a:p>
        </p:txBody>
      </p:sp>
    </p:spTree>
    <p:extLst>
      <p:ext uri="{BB962C8B-B14F-4D97-AF65-F5344CB8AC3E}">
        <p14:creationId xmlns:p14="http://schemas.microsoft.com/office/powerpoint/2010/main" val="345610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24</a:t>
            </a:fld>
            <a:endParaRPr lang="en-US" dirty="0"/>
          </a:p>
        </p:txBody>
      </p:sp>
    </p:spTree>
    <p:extLst>
      <p:ext uri="{BB962C8B-B14F-4D97-AF65-F5344CB8AC3E}">
        <p14:creationId xmlns:p14="http://schemas.microsoft.com/office/powerpoint/2010/main" val="3356983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25</a:t>
            </a:fld>
            <a:endParaRPr lang="en-US" dirty="0"/>
          </a:p>
        </p:txBody>
      </p:sp>
    </p:spTree>
    <p:extLst>
      <p:ext uri="{BB962C8B-B14F-4D97-AF65-F5344CB8AC3E}">
        <p14:creationId xmlns:p14="http://schemas.microsoft.com/office/powerpoint/2010/main" val="447481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
        <p:nvSpPr>
          <p:cNvPr id="6" name="Date Placeholder 5"/>
          <p:cNvSpPr>
            <a:spLocks noGrp="1"/>
          </p:cNvSpPr>
          <p:nvPr>
            <p:ph type="dt" idx="12"/>
          </p:nvPr>
        </p:nvSpPr>
        <p:spPr/>
        <p:txBody>
          <a:bodyPr/>
          <a:lstStyle/>
          <a:p>
            <a:fld id="{3433BDF4-B53C-41D6-BFF9-167E1F86C0E2}" type="datetime8">
              <a:rPr lang="en-US" smtClean="0"/>
              <a:t>6/22/2018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194615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
        <p:nvSpPr>
          <p:cNvPr id="6" name="Date Placeholder 5"/>
          <p:cNvSpPr>
            <a:spLocks noGrp="1"/>
          </p:cNvSpPr>
          <p:nvPr>
            <p:ph type="dt" idx="12"/>
          </p:nvPr>
        </p:nvSpPr>
        <p:spPr/>
        <p:txBody>
          <a:bodyPr/>
          <a:lstStyle/>
          <a:p>
            <a:fld id="{3433BDF4-B53C-41D6-BFF9-167E1F86C0E2}" type="datetime8">
              <a:rPr lang="en-US" smtClean="0"/>
              <a:t>6/22/2018 12:14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2194615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28</a:t>
            </a:fld>
            <a:endParaRPr lang="en-US" dirty="0"/>
          </a:p>
        </p:txBody>
      </p:sp>
    </p:spTree>
    <p:extLst>
      <p:ext uri="{BB962C8B-B14F-4D97-AF65-F5344CB8AC3E}">
        <p14:creationId xmlns:p14="http://schemas.microsoft.com/office/powerpoint/2010/main" val="3951054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3</a:t>
            </a:fld>
            <a:endParaRPr lang="en-US" dirty="0"/>
          </a:p>
        </p:txBody>
      </p:sp>
    </p:spTree>
    <p:extLst>
      <p:ext uri="{BB962C8B-B14F-4D97-AF65-F5344CB8AC3E}">
        <p14:creationId xmlns:p14="http://schemas.microsoft.com/office/powerpoint/2010/main" val="2484538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contractual 90 days, BUT ODM mandated 180 timely filing for one year – 7/1/18 – 6/30/19 have 180 days for timely filing. </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30</a:t>
            </a:fld>
            <a:endParaRPr lang="en-US" dirty="0"/>
          </a:p>
        </p:txBody>
      </p:sp>
    </p:spTree>
    <p:extLst>
      <p:ext uri="{BB962C8B-B14F-4D97-AF65-F5344CB8AC3E}">
        <p14:creationId xmlns:p14="http://schemas.microsoft.com/office/powerpoint/2010/main" val="236854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must</a:t>
            </a:r>
            <a:r>
              <a:rPr lang="en-US" baseline="0" dirty="0" smtClean="0"/>
              <a:t> be participating to submit claims on the portal a that requires them to create an account. We will pay non par agencies, but they will not be able to submit through the portal.</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31</a:t>
            </a:fld>
            <a:endParaRPr lang="en-US" dirty="0"/>
          </a:p>
        </p:txBody>
      </p:sp>
    </p:spTree>
    <p:extLst>
      <p:ext uri="{BB962C8B-B14F-4D97-AF65-F5344CB8AC3E}">
        <p14:creationId xmlns:p14="http://schemas.microsoft.com/office/powerpoint/2010/main" val="235108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32</a:t>
            </a:fld>
            <a:endParaRPr lang="en-US" dirty="0"/>
          </a:p>
        </p:txBody>
      </p:sp>
    </p:spTree>
    <p:extLst>
      <p:ext uri="{BB962C8B-B14F-4D97-AF65-F5344CB8AC3E}">
        <p14:creationId xmlns:p14="http://schemas.microsoft.com/office/powerpoint/2010/main" val="957920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from BH Redesign - reminder</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33</a:t>
            </a:fld>
            <a:endParaRPr lang="en-US" dirty="0"/>
          </a:p>
        </p:txBody>
      </p:sp>
    </p:spTree>
    <p:extLst>
      <p:ext uri="{BB962C8B-B14F-4D97-AF65-F5344CB8AC3E}">
        <p14:creationId xmlns:p14="http://schemas.microsoft.com/office/powerpoint/2010/main" val="3172301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Stress modifier usage – this may be different than ODM and other MCO’s,</a:t>
            </a:r>
            <a:r>
              <a:rPr lang="en-US" sz="1200" kern="1200" baseline="0" dirty="0" smtClean="0">
                <a:solidFill>
                  <a:schemeClr val="tx1"/>
                </a:solidFill>
                <a:effectLst/>
                <a:latin typeface="Arial" panose="020B0604020202020204" pitchFamily="34" charset="0"/>
                <a:ea typeface="+mn-ea"/>
                <a:cs typeface="+mn-cs"/>
              </a:rPr>
              <a:t> but we MUST continue to get the modifier post 7/1/18. </a:t>
            </a:r>
            <a:r>
              <a:rPr lang="en-US" sz="1200" kern="1200" dirty="0" smtClean="0">
                <a:solidFill>
                  <a:schemeClr val="tx1"/>
                </a:solidFill>
                <a:effectLst/>
                <a:latin typeface="Arial" panose="020B0604020202020204" pitchFamily="34" charset="0"/>
                <a:ea typeface="+mn-ea"/>
                <a:cs typeface="+mn-cs"/>
              </a:rPr>
              <a:t>Multiple licensures - Clinicians only get 1 NPI and are responsible and own billing appropriate codes/modifiers for the services they render under their respective licensures. </a:t>
            </a:r>
            <a:r>
              <a:rPr lang="en-US" sz="1200" kern="1200" baseline="0" dirty="0" smtClean="0">
                <a:solidFill>
                  <a:schemeClr val="tx1"/>
                </a:solidFill>
                <a:effectLst/>
                <a:latin typeface="Arial" panose="020B0604020202020204" pitchFamily="34" charset="0"/>
                <a:ea typeface="+mn-ea"/>
                <a:cs typeface="+mn-cs"/>
              </a:rPr>
              <a:t>Additional information to come later in presentation.</a:t>
            </a:r>
            <a:endParaRPr lang="en-US" sz="1200" kern="1200" dirty="0" smtClean="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r>
              <a:rPr lang="en-US" dirty="0" smtClean="0"/>
              <a:t>Again point out contractual</a:t>
            </a:r>
            <a:r>
              <a:rPr lang="en-US" baseline="0" dirty="0" smtClean="0"/>
              <a:t> 90 days, but ODM mandated 180 days for first year – 7/1/18-6/30/19 timely filing is 180 days.</a:t>
            </a:r>
          </a:p>
          <a:p>
            <a:endParaRPr lang="en-US" baseline="0" dirty="0" smtClean="0"/>
          </a:p>
        </p:txBody>
      </p:sp>
      <p:sp>
        <p:nvSpPr>
          <p:cNvPr id="4" name="Slide Number Placeholder 3"/>
          <p:cNvSpPr>
            <a:spLocks noGrp="1"/>
          </p:cNvSpPr>
          <p:nvPr>
            <p:ph type="sldNum" sz="quarter" idx="10"/>
          </p:nvPr>
        </p:nvSpPr>
        <p:spPr/>
        <p:txBody>
          <a:bodyPr/>
          <a:lstStyle/>
          <a:p>
            <a:fld id="{D4F01560-87C0-4F5C-A8D4-49B8CF15AF9C}" type="slidenum">
              <a:rPr lang="en-US" smtClean="0"/>
              <a:pPr/>
              <a:t>34</a:t>
            </a:fld>
            <a:endParaRPr lang="en-US" dirty="0"/>
          </a:p>
        </p:txBody>
      </p:sp>
    </p:spTree>
    <p:extLst>
      <p:ext uri="{BB962C8B-B14F-4D97-AF65-F5344CB8AC3E}">
        <p14:creationId xmlns:p14="http://schemas.microsoft.com/office/powerpoint/2010/main" val="2595604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35</a:t>
            </a:fld>
            <a:endParaRPr lang="en-US" dirty="0"/>
          </a:p>
        </p:txBody>
      </p:sp>
    </p:spTree>
    <p:extLst>
      <p:ext uri="{BB962C8B-B14F-4D97-AF65-F5344CB8AC3E}">
        <p14:creationId xmlns:p14="http://schemas.microsoft.com/office/powerpoint/2010/main" val="127585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Stress modifiers and difference</a:t>
            </a:r>
            <a:r>
              <a:rPr lang="en-US" sz="1200" kern="1200" baseline="0" dirty="0" smtClean="0">
                <a:solidFill>
                  <a:schemeClr val="tx1"/>
                </a:solidFill>
                <a:effectLst/>
                <a:latin typeface="Arial" panose="020B0604020202020204" pitchFamily="34" charset="0"/>
                <a:ea typeface="+mn-ea"/>
                <a:cs typeface="+mn-cs"/>
              </a:rPr>
              <a:t> from Behavioral Health Provider Manual eff dates 1/1/18-6/30/18 for clinicians with multiple license levels  – We MUST have  modifiers post 7/1/18.</a:t>
            </a:r>
            <a:endParaRPr lang="en-US" sz="1200" kern="1200" dirty="0" smtClean="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Refer to the supervising/ordering/rendering state document; RN/LPN services that require ordering by ordering specialty.</a:t>
            </a:r>
            <a:endParaRPr lang="en-US" dirty="0" smtClean="0"/>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36</a:t>
            </a:fld>
            <a:endParaRPr lang="en-US" dirty="0"/>
          </a:p>
        </p:txBody>
      </p:sp>
    </p:spTree>
    <p:extLst>
      <p:ext uri="{BB962C8B-B14F-4D97-AF65-F5344CB8AC3E}">
        <p14:creationId xmlns:p14="http://schemas.microsoft.com/office/powerpoint/2010/main" val="1054794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37</a:t>
            </a:fld>
            <a:endParaRPr lang="en-US" dirty="0"/>
          </a:p>
        </p:txBody>
      </p:sp>
    </p:spTree>
    <p:extLst>
      <p:ext uri="{BB962C8B-B14F-4D97-AF65-F5344CB8AC3E}">
        <p14:creationId xmlns:p14="http://schemas.microsoft.com/office/powerpoint/2010/main" val="3243430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38</a:t>
            </a:fld>
            <a:endParaRPr lang="en-US" dirty="0"/>
          </a:p>
        </p:txBody>
      </p:sp>
    </p:spTree>
    <p:extLst>
      <p:ext uri="{BB962C8B-B14F-4D97-AF65-F5344CB8AC3E}">
        <p14:creationId xmlns:p14="http://schemas.microsoft.com/office/powerpoint/2010/main" val="2687947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39</a:t>
            </a:fld>
            <a:endParaRPr lang="en-US" dirty="0"/>
          </a:p>
        </p:txBody>
      </p:sp>
    </p:spTree>
    <p:extLst>
      <p:ext uri="{BB962C8B-B14F-4D97-AF65-F5344CB8AC3E}">
        <p14:creationId xmlns:p14="http://schemas.microsoft.com/office/powerpoint/2010/main" val="371045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a:t>
            </a:fld>
            <a:endParaRPr lang="en-US" dirty="0"/>
          </a:p>
        </p:txBody>
      </p:sp>
    </p:spTree>
    <p:extLst>
      <p:ext uri="{BB962C8B-B14F-4D97-AF65-F5344CB8AC3E}">
        <p14:creationId xmlns:p14="http://schemas.microsoft.com/office/powerpoint/2010/main" val="2562107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Line Level </a:t>
            </a:r>
            <a:r>
              <a:rPr lang="en-US" sz="1200" kern="1200" dirty="0" smtClean="0">
                <a:solidFill>
                  <a:schemeClr val="tx1"/>
                </a:solidFill>
                <a:effectLst/>
                <a:latin typeface="Arial" panose="020B0604020202020204" pitchFamily="34" charset="0"/>
                <a:ea typeface="+mn-ea"/>
                <a:cs typeface="+mn-cs"/>
              </a:rPr>
              <a:t>Loop 2420D (Supervisor) – with Entity Identifier Code</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 DQ (Supervisor)</a:t>
            </a:r>
            <a:endParaRPr lang="en-US" dirty="0" smtClean="0"/>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40</a:t>
            </a:fld>
            <a:endParaRPr lang="en-US" dirty="0"/>
          </a:p>
        </p:txBody>
      </p:sp>
    </p:spTree>
    <p:extLst>
      <p:ext uri="{BB962C8B-B14F-4D97-AF65-F5344CB8AC3E}">
        <p14:creationId xmlns:p14="http://schemas.microsoft.com/office/powerpoint/2010/main" val="1976176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Box 24 J and</a:t>
            </a:r>
            <a:r>
              <a:rPr lang="en-US" baseline="0" dirty="0" smtClean="0"/>
              <a:t> </a:t>
            </a:r>
            <a:r>
              <a:rPr lang="en-US" dirty="0" smtClean="0"/>
              <a:t>Claim Header Loop 2310B</a:t>
            </a:r>
          </a:p>
          <a:p>
            <a:r>
              <a:rPr lang="en-US" dirty="0" smtClean="0"/>
              <a:t>If there are multiple providers on the bill, verify the Individual Provider in box 24J and 2420A.</a:t>
            </a: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41</a:t>
            </a:fld>
            <a:endParaRPr lang="en-US" dirty="0"/>
          </a:p>
        </p:txBody>
      </p:sp>
    </p:spTree>
    <p:extLst>
      <p:ext uri="{BB962C8B-B14F-4D97-AF65-F5344CB8AC3E}">
        <p14:creationId xmlns:p14="http://schemas.microsoft.com/office/powerpoint/2010/main" val="4069207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stress</a:t>
            </a:r>
            <a:r>
              <a:rPr lang="en-US" baseline="0" dirty="0" smtClean="0"/>
              <a:t> modifier usage post 7/1/18 – this DIFFERS from ODM Provider Manual</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42</a:t>
            </a:fld>
            <a:endParaRPr lang="en-US" dirty="0"/>
          </a:p>
        </p:txBody>
      </p:sp>
    </p:spTree>
    <p:extLst>
      <p:ext uri="{BB962C8B-B14F-4D97-AF65-F5344CB8AC3E}">
        <p14:creationId xmlns:p14="http://schemas.microsoft.com/office/powerpoint/2010/main" val="382067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43</a:t>
            </a:fld>
            <a:endParaRPr lang="en-US" dirty="0"/>
          </a:p>
        </p:txBody>
      </p:sp>
    </p:spTree>
    <p:extLst>
      <p:ext uri="{BB962C8B-B14F-4D97-AF65-F5344CB8AC3E}">
        <p14:creationId xmlns:p14="http://schemas.microsoft.com/office/powerpoint/2010/main" val="671844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44</a:t>
            </a:fld>
            <a:endParaRPr lang="en-US" dirty="0"/>
          </a:p>
        </p:txBody>
      </p:sp>
    </p:spTree>
    <p:extLst>
      <p:ext uri="{BB962C8B-B14F-4D97-AF65-F5344CB8AC3E}">
        <p14:creationId xmlns:p14="http://schemas.microsoft.com/office/powerpoint/2010/main" val="1915497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45</a:t>
            </a:fld>
            <a:endParaRPr lang="en-US" dirty="0"/>
          </a:p>
        </p:txBody>
      </p:sp>
    </p:spTree>
    <p:extLst>
      <p:ext uri="{BB962C8B-B14F-4D97-AF65-F5344CB8AC3E}">
        <p14:creationId xmlns:p14="http://schemas.microsoft.com/office/powerpoint/2010/main" val="3418333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46</a:t>
            </a:fld>
            <a:endParaRPr lang="en-US" dirty="0"/>
          </a:p>
        </p:txBody>
      </p:sp>
    </p:spTree>
    <p:extLst>
      <p:ext uri="{BB962C8B-B14F-4D97-AF65-F5344CB8AC3E}">
        <p14:creationId xmlns:p14="http://schemas.microsoft.com/office/powerpoint/2010/main" val="2302947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47</a:t>
            </a:fld>
            <a:endParaRPr lang="en-US" dirty="0"/>
          </a:p>
        </p:txBody>
      </p:sp>
    </p:spTree>
    <p:extLst>
      <p:ext uri="{BB962C8B-B14F-4D97-AF65-F5344CB8AC3E}">
        <p14:creationId xmlns:p14="http://schemas.microsoft.com/office/powerpoint/2010/main" val="2934472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48</a:t>
            </a:fld>
            <a:endParaRPr lang="en-US" dirty="0"/>
          </a:p>
        </p:txBody>
      </p:sp>
    </p:spTree>
    <p:extLst>
      <p:ext uri="{BB962C8B-B14F-4D97-AF65-F5344CB8AC3E}">
        <p14:creationId xmlns:p14="http://schemas.microsoft.com/office/powerpoint/2010/main" val="2414808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49</a:t>
            </a:fld>
            <a:endParaRPr lang="en-US" dirty="0"/>
          </a:p>
        </p:txBody>
      </p:sp>
    </p:spTree>
    <p:extLst>
      <p:ext uri="{BB962C8B-B14F-4D97-AF65-F5344CB8AC3E}">
        <p14:creationId xmlns:p14="http://schemas.microsoft.com/office/powerpoint/2010/main" val="86230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50</a:t>
            </a:fld>
            <a:endParaRPr lang="en-US" dirty="0"/>
          </a:p>
        </p:txBody>
      </p:sp>
    </p:spTree>
    <p:extLst>
      <p:ext uri="{BB962C8B-B14F-4D97-AF65-F5344CB8AC3E}">
        <p14:creationId xmlns:p14="http://schemas.microsoft.com/office/powerpoint/2010/main" val="16124895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51</a:t>
            </a:fld>
            <a:endParaRPr lang="en-US" dirty="0"/>
          </a:p>
        </p:txBody>
      </p:sp>
    </p:spTree>
    <p:extLst>
      <p:ext uri="{BB962C8B-B14F-4D97-AF65-F5344CB8AC3E}">
        <p14:creationId xmlns:p14="http://schemas.microsoft.com/office/powerpoint/2010/main" val="32126678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52</a:t>
            </a:fld>
            <a:endParaRPr lang="en-US" dirty="0"/>
          </a:p>
        </p:txBody>
      </p:sp>
    </p:spTree>
    <p:extLst>
      <p:ext uri="{BB962C8B-B14F-4D97-AF65-F5344CB8AC3E}">
        <p14:creationId xmlns:p14="http://schemas.microsoft.com/office/powerpoint/2010/main" val="15014082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53</a:t>
            </a:fld>
            <a:endParaRPr lang="en-US" dirty="0"/>
          </a:p>
        </p:txBody>
      </p:sp>
    </p:spTree>
    <p:extLst>
      <p:ext uri="{BB962C8B-B14F-4D97-AF65-F5344CB8AC3E}">
        <p14:creationId xmlns:p14="http://schemas.microsoft.com/office/powerpoint/2010/main" val="1830033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54</a:t>
            </a:fld>
            <a:endParaRPr lang="en-US" dirty="0"/>
          </a:p>
        </p:txBody>
      </p:sp>
    </p:spTree>
    <p:extLst>
      <p:ext uri="{BB962C8B-B14F-4D97-AF65-F5344CB8AC3E}">
        <p14:creationId xmlns:p14="http://schemas.microsoft.com/office/powerpoint/2010/main" val="881519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55</a:t>
            </a:fld>
            <a:endParaRPr lang="en-US" dirty="0"/>
          </a:p>
        </p:txBody>
      </p:sp>
    </p:spTree>
    <p:extLst>
      <p:ext uri="{BB962C8B-B14F-4D97-AF65-F5344CB8AC3E}">
        <p14:creationId xmlns:p14="http://schemas.microsoft.com/office/powerpoint/2010/main" val="32706835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56</a:t>
            </a:fld>
            <a:endParaRPr lang="en-US" dirty="0"/>
          </a:p>
        </p:txBody>
      </p:sp>
    </p:spTree>
    <p:extLst>
      <p:ext uri="{BB962C8B-B14F-4D97-AF65-F5344CB8AC3E}">
        <p14:creationId xmlns:p14="http://schemas.microsoft.com/office/powerpoint/2010/main" val="8563510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58</a:t>
            </a:fld>
            <a:endParaRPr lang="en-US" dirty="0"/>
          </a:p>
        </p:txBody>
      </p:sp>
    </p:spTree>
    <p:extLst>
      <p:ext uri="{BB962C8B-B14F-4D97-AF65-F5344CB8AC3E}">
        <p14:creationId xmlns:p14="http://schemas.microsoft.com/office/powerpoint/2010/main" val="6577522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59</a:t>
            </a:fld>
            <a:endParaRPr lang="en-US" dirty="0"/>
          </a:p>
        </p:txBody>
      </p:sp>
    </p:spTree>
    <p:extLst>
      <p:ext uri="{BB962C8B-B14F-4D97-AF65-F5344CB8AC3E}">
        <p14:creationId xmlns:p14="http://schemas.microsoft.com/office/powerpoint/2010/main" val="19455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a:t>
            </a:fld>
            <a:endParaRPr lang="en-US" dirty="0"/>
          </a:p>
        </p:txBody>
      </p:sp>
    </p:spTree>
    <p:extLst>
      <p:ext uri="{BB962C8B-B14F-4D97-AF65-F5344CB8AC3E}">
        <p14:creationId xmlns:p14="http://schemas.microsoft.com/office/powerpoint/2010/main" val="4217899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60</a:t>
            </a:fld>
            <a:endParaRPr lang="en-US" dirty="0"/>
          </a:p>
        </p:txBody>
      </p:sp>
    </p:spTree>
    <p:extLst>
      <p:ext uri="{BB962C8B-B14F-4D97-AF65-F5344CB8AC3E}">
        <p14:creationId xmlns:p14="http://schemas.microsoft.com/office/powerpoint/2010/main" val="15286993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61</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62</a:t>
            </a:fld>
            <a:endParaRPr lang="en-US" dirty="0"/>
          </a:p>
        </p:txBody>
      </p:sp>
    </p:spTree>
    <p:extLst>
      <p:ext uri="{BB962C8B-B14F-4D97-AF65-F5344CB8AC3E}">
        <p14:creationId xmlns:p14="http://schemas.microsoft.com/office/powerpoint/2010/main" val="3742405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63</a:t>
            </a:fld>
            <a:endParaRPr lang="en-US" dirty="0"/>
          </a:p>
        </p:txBody>
      </p:sp>
    </p:spTree>
    <p:extLst>
      <p:ext uri="{BB962C8B-B14F-4D97-AF65-F5344CB8AC3E}">
        <p14:creationId xmlns:p14="http://schemas.microsoft.com/office/powerpoint/2010/main" val="27693547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64</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65</a:t>
            </a:fld>
            <a:endParaRPr lang="en-US" dirty="0"/>
          </a:p>
        </p:txBody>
      </p:sp>
    </p:spTree>
    <p:extLst>
      <p:ext uri="{BB962C8B-B14F-4D97-AF65-F5344CB8AC3E}">
        <p14:creationId xmlns:p14="http://schemas.microsoft.com/office/powerpoint/2010/main" val="30471502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66</a:t>
            </a:fld>
            <a:endParaRPr lang="en-US" dirty="0"/>
          </a:p>
        </p:txBody>
      </p:sp>
    </p:spTree>
    <p:extLst>
      <p:ext uri="{BB962C8B-B14F-4D97-AF65-F5344CB8AC3E}">
        <p14:creationId xmlns:p14="http://schemas.microsoft.com/office/powerpoint/2010/main" val="26852501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67</a:t>
            </a:fld>
            <a:endParaRPr lang="en-US" dirty="0"/>
          </a:p>
        </p:txBody>
      </p:sp>
    </p:spTree>
    <p:extLst>
      <p:ext uri="{BB962C8B-B14F-4D97-AF65-F5344CB8AC3E}">
        <p14:creationId xmlns:p14="http://schemas.microsoft.com/office/powerpoint/2010/main" val="2584604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68</a:t>
            </a:fld>
            <a:endParaRPr lang="en-US" dirty="0"/>
          </a:p>
        </p:txBody>
      </p:sp>
    </p:spTree>
    <p:extLst>
      <p:ext uri="{BB962C8B-B14F-4D97-AF65-F5344CB8AC3E}">
        <p14:creationId xmlns:p14="http://schemas.microsoft.com/office/powerpoint/2010/main" val="42866706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bh.medicaid.ohio.gov/manuals</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69</a:t>
            </a:fld>
            <a:endParaRPr lang="en-US" dirty="0"/>
          </a:p>
        </p:txBody>
      </p:sp>
    </p:spTree>
    <p:extLst>
      <p:ext uri="{BB962C8B-B14F-4D97-AF65-F5344CB8AC3E}">
        <p14:creationId xmlns:p14="http://schemas.microsoft.com/office/powerpoint/2010/main" val="239546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a:t>
            </a:fld>
            <a:endParaRPr lang="en-US" dirty="0"/>
          </a:p>
        </p:txBody>
      </p:sp>
    </p:spTree>
    <p:extLst>
      <p:ext uri="{BB962C8B-B14F-4D97-AF65-F5344CB8AC3E}">
        <p14:creationId xmlns:p14="http://schemas.microsoft.com/office/powerpoint/2010/main" val="26681929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dirty="0"/>
          </a:p>
        </p:txBody>
      </p:sp>
      <p:sp>
        <p:nvSpPr>
          <p:cNvPr id="8" name="Date Placeholder 7"/>
          <p:cNvSpPr>
            <a:spLocks noGrp="1"/>
          </p:cNvSpPr>
          <p:nvPr>
            <p:ph type="dt" idx="14"/>
          </p:nvPr>
        </p:nvSpPr>
        <p:spPr/>
        <p:txBody>
          <a:bodyPr/>
          <a:lstStyle/>
          <a:p>
            <a:fld id="{EF98E8C0-33D8-4565-8456-C2F08F0520F5}" type="datetime8">
              <a:rPr lang="en-US" smtClean="0"/>
              <a:t>6/22/2018 12:14 PM</a:t>
            </a:fld>
            <a:endParaRPr lang="en-US" dirty="0"/>
          </a:p>
        </p:txBody>
      </p:sp>
      <p:sp>
        <p:nvSpPr>
          <p:cNvPr id="9" name="Footer Placeholder 8"/>
          <p:cNvSpPr>
            <a:spLocks noGrp="1"/>
          </p:cNvSpPr>
          <p:nvPr>
            <p:ph type="ftr" sz="quarter" idx="15"/>
          </p:nvPr>
        </p:nvSpPr>
        <p:spPr/>
        <p:txBody>
          <a:bodyPr/>
          <a:lstStyle/>
          <a:p>
            <a:pPr defTabSz="953267" eaLnBrk="0" hangingPunct="0"/>
            <a:r>
              <a:rPr lang="en-US" sz="500" dirty="0">
                <a:gradFill>
                  <a:gsLst>
                    <a:gs pos="0">
                      <a:schemeClr val="tx1"/>
                    </a:gs>
                    <a:gs pos="100000">
                      <a:schemeClr val="tx1"/>
                    </a:gs>
                  </a:gsLst>
                  <a:lin ang="5400000" scaled="0"/>
                </a:gradFill>
                <a:cs typeface="Arial" panose="020B0604020202020204" pitchFamily="34" charset="0"/>
              </a:rPr>
              <a:t>© 2016 Optum, Inc. All rights reserved. </a:t>
            </a:r>
          </a:p>
        </p:txBody>
      </p:sp>
    </p:spTree>
    <p:extLst>
      <p:ext uri="{BB962C8B-B14F-4D97-AF65-F5344CB8AC3E}">
        <p14:creationId xmlns:p14="http://schemas.microsoft.com/office/powerpoint/2010/main" val="28703864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Again</a:t>
            </a:r>
            <a:r>
              <a:rPr lang="en-US" baseline="0" dirty="0" smtClean="0"/>
              <a:t> </a:t>
            </a:r>
            <a:r>
              <a:rPr lang="en-US" sz="1200" kern="1200" dirty="0" smtClean="0">
                <a:solidFill>
                  <a:schemeClr val="tx1"/>
                </a:solidFill>
                <a:effectLst/>
                <a:latin typeface="Arial" panose="020B0604020202020204" pitchFamily="34" charset="0"/>
                <a:ea typeface="+mn-ea"/>
                <a:cs typeface="+mn-cs"/>
              </a:rPr>
              <a:t>Dual licensures - Clinicians only get 1 NPI and are responsible and own billing appropriate codes/modifiers for the services they render under their respective licensures</a:t>
            </a:r>
          </a:p>
          <a:p>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71</a:t>
            </a:fld>
            <a:endParaRPr lang="en-US" dirty="0"/>
          </a:p>
        </p:txBody>
      </p:sp>
    </p:spTree>
    <p:extLst>
      <p:ext uri="{BB962C8B-B14F-4D97-AF65-F5344CB8AC3E}">
        <p14:creationId xmlns:p14="http://schemas.microsoft.com/office/powerpoint/2010/main" val="33960903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72</a:t>
            </a:fld>
            <a:endParaRPr lang="en-US" dirty="0"/>
          </a:p>
        </p:txBody>
      </p:sp>
    </p:spTree>
    <p:extLst>
      <p:ext uri="{BB962C8B-B14F-4D97-AF65-F5344CB8AC3E}">
        <p14:creationId xmlns:p14="http://schemas.microsoft.com/office/powerpoint/2010/main" val="9743957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73</a:t>
            </a:fld>
            <a:endParaRPr lang="en-US" dirty="0"/>
          </a:p>
        </p:txBody>
      </p:sp>
    </p:spTree>
    <p:extLst>
      <p:ext uri="{BB962C8B-B14F-4D97-AF65-F5344CB8AC3E}">
        <p14:creationId xmlns:p14="http://schemas.microsoft.com/office/powerpoint/2010/main" val="35406124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74</a:t>
            </a:fld>
            <a:endParaRPr lang="en-US" dirty="0"/>
          </a:p>
        </p:txBody>
      </p:sp>
    </p:spTree>
    <p:extLst>
      <p:ext uri="{BB962C8B-B14F-4D97-AF65-F5344CB8AC3E}">
        <p14:creationId xmlns:p14="http://schemas.microsoft.com/office/powerpoint/2010/main" val="33702390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and Facilities not included – NPRF and FNRF – CAQH and Application – Higher LOC for commercial/Medicare Facility, but for Medicaid – anything lower than IP is covered on your outpatient agreement/fee schedule</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75</a:t>
            </a:fld>
            <a:endParaRPr lang="en-US" dirty="0"/>
          </a:p>
        </p:txBody>
      </p:sp>
    </p:spTree>
    <p:extLst>
      <p:ext uri="{BB962C8B-B14F-4D97-AF65-F5344CB8AC3E}">
        <p14:creationId xmlns:p14="http://schemas.microsoft.com/office/powerpoint/2010/main" val="2889784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commercial/Medicare, agencies</a:t>
            </a:r>
            <a:r>
              <a:rPr lang="en-US" baseline="0" dirty="0" smtClean="0"/>
              <a:t> are still contractually obligated to provide us with additions/terminations</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76</a:t>
            </a:fld>
            <a:endParaRPr lang="en-US" dirty="0"/>
          </a:p>
        </p:txBody>
      </p:sp>
    </p:spTree>
    <p:extLst>
      <p:ext uri="{BB962C8B-B14F-4D97-AF65-F5344CB8AC3E}">
        <p14:creationId xmlns:p14="http://schemas.microsoft.com/office/powerpoint/2010/main" val="5333664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77</a:t>
            </a:fld>
            <a:endParaRPr lang="en-US" dirty="0"/>
          </a:p>
        </p:txBody>
      </p:sp>
    </p:spTree>
    <p:extLst>
      <p:ext uri="{BB962C8B-B14F-4D97-AF65-F5344CB8AC3E}">
        <p14:creationId xmlns:p14="http://schemas.microsoft.com/office/powerpoint/2010/main" val="428329735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78</a:t>
            </a:fld>
            <a:endParaRPr lang="en-US" dirty="0"/>
          </a:p>
        </p:txBody>
      </p:sp>
    </p:spTree>
    <p:extLst>
      <p:ext uri="{BB962C8B-B14F-4D97-AF65-F5344CB8AC3E}">
        <p14:creationId xmlns:p14="http://schemas.microsoft.com/office/powerpoint/2010/main" val="132107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01560-87C0-4F5C-A8D4-49B8CF15AF9C}" type="slidenum">
              <a:rPr lang="en-US" smtClean="0"/>
              <a:pPr/>
              <a:t>8</a:t>
            </a:fld>
            <a:endParaRPr lang="en-US" dirty="0"/>
          </a:p>
        </p:txBody>
      </p:sp>
    </p:spTree>
    <p:extLst>
      <p:ext uri="{BB962C8B-B14F-4D97-AF65-F5344CB8AC3E}">
        <p14:creationId xmlns:p14="http://schemas.microsoft.com/office/powerpoint/2010/main" val="318027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an all inclusive</a:t>
            </a:r>
            <a:r>
              <a:rPr lang="en-US" baseline="0" dirty="0" smtClean="0"/>
              <a:t> list, but new with 1/1/18 redesign</a:t>
            </a:r>
            <a:endParaRPr lang="en-US" dirty="0"/>
          </a:p>
        </p:txBody>
      </p:sp>
      <p:sp>
        <p:nvSpPr>
          <p:cNvPr id="4" name="Slide Number Placeholder 3"/>
          <p:cNvSpPr>
            <a:spLocks noGrp="1"/>
          </p:cNvSpPr>
          <p:nvPr>
            <p:ph type="sldNum" sz="quarter" idx="10"/>
          </p:nvPr>
        </p:nvSpPr>
        <p:spPr/>
        <p:txBody>
          <a:bodyPr/>
          <a:lstStyle/>
          <a:p>
            <a:fld id="{D4F01560-87C0-4F5C-A8D4-49B8CF15AF9C}" type="slidenum">
              <a:rPr lang="en-US" smtClean="0"/>
              <a:pPr/>
              <a:t>9</a:t>
            </a:fld>
            <a:endParaRPr lang="en-US" dirty="0"/>
          </a:p>
        </p:txBody>
      </p:sp>
    </p:spTree>
    <p:extLst>
      <p:ext uri="{BB962C8B-B14F-4D97-AF65-F5344CB8AC3E}">
        <p14:creationId xmlns:p14="http://schemas.microsoft.com/office/powerpoint/2010/main" val="708219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business">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l="19854" r="5150"/>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sp>
        <p:nvSpPr>
          <p:cNvPr id="10"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6600" y="5943600"/>
            <a:ext cx="2310669" cy="623390"/>
          </a:xfrm>
          <a:prstGeom prst="rect">
            <a:avLst/>
          </a:prstGeom>
        </p:spPr>
      </p:pic>
    </p:spTree>
    <p:extLst>
      <p:ext uri="{BB962C8B-B14F-4D97-AF65-F5344CB8AC3E}">
        <p14:creationId xmlns:p14="http://schemas.microsoft.com/office/powerpoint/2010/main" val="49869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5"/>
            <a:ext cx="8402637"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6" name="Text Placeholder 5"/>
          <p:cNvSpPr>
            <a:spLocks noGrp="1"/>
          </p:cNvSpPr>
          <p:nvPr>
            <p:ph type="body" sz="quarter" idx="12"/>
          </p:nvPr>
        </p:nvSpPr>
        <p:spPr>
          <a:xfrm>
            <a:off x="457201" y="799700"/>
            <a:ext cx="8401081" cy="511175"/>
          </a:xfrm>
        </p:spPr>
        <p:txBody>
          <a:bodyPr anchor="b"/>
          <a:lstStyle>
            <a:lvl1pPr>
              <a:defRPr>
                <a:solidFill>
                  <a:schemeClr val="accent4"/>
                </a:solidFill>
              </a:defRPr>
            </a:lvl1pPr>
          </a:lstStyle>
          <a:p>
            <a:pPr lvl="0"/>
            <a:r>
              <a:rPr lang="en-US" smtClean="0"/>
              <a:t>Click to edit Master text styles</a:t>
            </a:r>
          </a:p>
        </p:txBody>
      </p:sp>
      <p:cxnSp>
        <p:nvCxnSpPr>
          <p:cNvPr id="7" name="Straight Connector 6"/>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422010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content 1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5238" y="1781174"/>
            <a:ext cx="3978871"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6" name="Text Placeholder 5"/>
          <p:cNvSpPr>
            <a:spLocks noGrp="1"/>
          </p:cNvSpPr>
          <p:nvPr>
            <p:ph type="body" sz="quarter" idx="12"/>
          </p:nvPr>
        </p:nvSpPr>
        <p:spPr>
          <a:xfrm>
            <a:off x="457201" y="803475"/>
            <a:ext cx="8401049" cy="511175"/>
          </a:xfrm>
        </p:spPr>
        <p:txBody>
          <a:bodyPr anchor="b"/>
          <a:lstStyle>
            <a:lvl1pPr>
              <a:defRPr>
                <a:solidFill>
                  <a:schemeClr val="accent4"/>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4786539" y="1781174"/>
            <a:ext cx="4060825" cy="4365625"/>
          </a:xfrm>
        </p:spPr>
        <p:txBody>
          <a:bodyPr/>
          <a:lstStyle>
            <a:lvl1pPr>
              <a:defRPr b="1">
                <a:solidFill>
                  <a:schemeClr val="accent4"/>
                </a:solidFill>
              </a:defRPr>
            </a:lvl1pPr>
            <a:lvl2pPr marL="0" indent="0">
              <a:buNone/>
              <a:defRPr>
                <a:solidFill>
                  <a:schemeClr val="tx1"/>
                </a:solidFill>
              </a:defRPr>
            </a:lvl2pPr>
            <a:lvl3pPr marL="168275"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76563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387" y="1781175"/>
            <a:ext cx="8396863"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5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2 -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551" y="1781175"/>
            <a:ext cx="3975730"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Text Placeholder 4"/>
          <p:cNvSpPr>
            <a:spLocks noGrp="1"/>
          </p:cNvSpPr>
          <p:nvPr>
            <p:ph type="body" sz="quarter" idx="13"/>
          </p:nvPr>
        </p:nvSpPr>
        <p:spPr>
          <a:xfrm>
            <a:off x="460551" y="914400"/>
            <a:ext cx="8397700" cy="403225"/>
          </a:xfrm>
        </p:spPr>
        <p:txBody>
          <a:bodyPr anchor="b"/>
          <a:lstStyle>
            <a:lvl1pPr>
              <a:defRPr>
                <a:solidFill>
                  <a:schemeClr val="accent4"/>
                </a:solidFill>
              </a:defRPr>
            </a:lvl1pPr>
          </a:lstStyle>
          <a:p>
            <a:pPr lvl="0"/>
            <a:r>
              <a:rPr lang="en-US" smtClean="0"/>
              <a:t>Click to edit Master text styles</a:t>
            </a:r>
          </a:p>
        </p:txBody>
      </p:sp>
      <p:sp>
        <p:nvSpPr>
          <p:cNvPr id="7" name="Content Placeholder 2"/>
          <p:cNvSpPr>
            <a:spLocks noGrp="1"/>
          </p:cNvSpPr>
          <p:nvPr>
            <p:ph idx="14"/>
          </p:nvPr>
        </p:nvSpPr>
        <p:spPr>
          <a:xfrm>
            <a:off x="4788126" y="1781175"/>
            <a:ext cx="4059238" cy="4344988"/>
          </a:xfrm>
        </p:spPr>
        <p:txBody>
          <a:bodyPr/>
          <a:lstStyle>
            <a:lvl1pPr>
              <a:defRPr b="1">
                <a:solidFill>
                  <a:schemeClr val="accent4"/>
                </a:solidFill>
              </a:defRPr>
            </a:lvl1pPr>
            <a:lvl2pPr marL="176213" indent="-176213">
              <a:spcBef>
                <a:spcPts val="0"/>
              </a:spcBef>
              <a:spcAft>
                <a:spcPts val="600"/>
              </a:spcAft>
              <a:defRPr/>
            </a:lvl2pPr>
            <a:lvl3pPr marL="403225" indent="-165100">
              <a:spcBef>
                <a:spcPts val="0"/>
              </a:spcBef>
              <a:spcAft>
                <a:spcPts val="600"/>
              </a:spcAft>
              <a:defRPr/>
            </a:lvl3pPr>
            <a:lvl4pPr marL="628650" indent="-171450">
              <a:spcBef>
                <a:spcPts val="0"/>
              </a:spcBef>
              <a:spcAft>
                <a:spcPts val="400"/>
              </a:spcAft>
              <a:defRPr/>
            </a:lvl4pPr>
            <a:lvl5pPr marL="914400" indent="-227013">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62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3">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Text Placeholder 4"/>
          <p:cNvSpPr>
            <a:spLocks noGrp="1"/>
          </p:cNvSpPr>
          <p:nvPr>
            <p:ph type="body" sz="quarter" idx="13"/>
          </p:nvPr>
        </p:nvSpPr>
        <p:spPr>
          <a:xfrm>
            <a:off x="457201" y="914400"/>
            <a:ext cx="8401049"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57201" y="1781174"/>
            <a:ext cx="8401049"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9" name="Straight Connector 8"/>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285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3 - 2 colum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Text Placeholder 4"/>
          <p:cNvSpPr>
            <a:spLocks noGrp="1"/>
          </p:cNvSpPr>
          <p:nvPr>
            <p:ph type="body" sz="quarter" idx="13"/>
          </p:nvPr>
        </p:nvSpPr>
        <p:spPr>
          <a:xfrm>
            <a:off x="463951" y="914400"/>
            <a:ext cx="8394681" cy="403225"/>
          </a:xfrm>
        </p:spPr>
        <p:txBody>
          <a:bodyPr anchor="b"/>
          <a:lstStyle>
            <a:lvl1pPr>
              <a:defRPr>
                <a:solidFill>
                  <a:schemeClr val="accent4"/>
                </a:solidFill>
              </a:defRPr>
            </a:lvl1pPr>
          </a:lstStyle>
          <a:p>
            <a:pPr lvl="0"/>
            <a:r>
              <a:rPr lang="en-US" smtClean="0"/>
              <a:t>Click to edit Master text styles</a:t>
            </a:r>
          </a:p>
        </p:txBody>
      </p:sp>
      <p:sp>
        <p:nvSpPr>
          <p:cNvPr id="7" name="Text Placeholder 6"/>
          <p:cNvSpPr>
            <a:spLocks noGrp="1"/>
          </p:cNvSpPr>
          <p:nvPr>
            <p:ph type="body" sz="quarter" idx="14"/>
          </p:nvPr>
        </p:nvSpPr>
        <p:spPr>
          <a:xfrm>
            <a:off x="462818" y="1781174"/>
            <a:ext cx="3974301"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6"/>
          <p:cNvSpPr>
            <a:spLocks noGrp="1"/>
          </p:cNvSpPr>
          <p:nvPr>
            <p:ph type="body" sz="quarter" idx="15"/>
          </p:nvPr>
        </p:nvSpPr>
        <p:spPr>
          <a:xfrm>
            <a:off x="4799013" y="1781174"/>
            <a:ext cx="4059237" cy="4365625"/>
          </a:xfrm>
        </p:spPr>
        <p:txBody>
          <a:bodyPr/>
          <a:lstStyle>
            <a:lvl1pPr marL="228600" indent="-228600">
              <a:buClr>
                <a:schemeClr val="accent1"/>
              </a:buClr>
              <a:buFont typeface="Arial" panose="020B0604020202020204" pitchFamily="34" charset="0"/>
              <a:buChar char="•"/>
              <a:defRPr>
                <a:solidFill>
                  <a:schemeClr val="tx1"/>
                </a:solidFill>
              </a:defRPr>
            </a:lvl1pPr>
            <a:lvl2pPr marL="457200" indent="-173038">
              <a:buClr>
                <a:schemeClr val="tx1"/>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10" name="Straight Connector 9"/>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45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071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Text Placeholder 4"/>
          <p:cNvSpPr>
            <a:spLocks noGrp="1"/>
          </p:cNvSpPr>
          <p:nvPr>
            <p:ph type="body" sz="quarter" idx="13"/>
          </p:nvPr>
        </p:nvSpPr>
        <p:spPr>
          <a:xfrm>
            <a:off x="463167" y="914400"/>
            <a:ext cx="8404709" cy="403225"/>
          </a:xfrm>
        </p:spPr>
        <p:txBody>
          <a:bodyPr anchor="b"/>
          <a:lstStyle>
            <a:lvl1pPr>
              <a:defRPr>
                <a:solidFill>
                  <a:schemeClr val="accent4"/>
                </a:solidFill>
              </a:defRPr>
            </a:lvl1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cxnSp>
        <p:nvCxnSpPr>
          <p:cNvPr id="8" name="Straight Connector 7"/>
          <p:cNvCxnSpPr/>
          <p:nvPr userDrawn="1"/>
        </p:nvCxnSpPr>
        <p:spPr>
          <a:xfrm>
            <a:off x="457200" y="1423377"/>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81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Tree>
    <p:extLst>
      <p:ext uri="{BB962C8B-B14F-4D97-AF65-F5344CB8AC3E}">
        <p14:creationId xmlns:p14="http://schemas.microsoft.com/office/powerpoint/2010/main" val="303687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309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lifesty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22795" r="2208"/>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8"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6600" y="5943600"/>
            <a:ext cx="2310669" cy="623390"/>
          </a:xfrm>
          <a:prstGeom prst="rect">
            <a:avLst/>
          </a:prstGeom>
        </p:spPr>
      </p:pic>
    </p:spTree>
    <p:extLst>
      <p:ext uri="{BB962C8B-B14F-4D97-AF65-F5344CB8AC3E}">
        <p14:creationId xmlns:p14="http://schemas.microsoft.com/office/powerpoint/2010/main" val="71890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1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64412"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3479200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2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2"/>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629535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3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53300"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53300"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4"/>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18503961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642587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4063661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or section divider - accent 4B">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rgbClr val="00206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lvl="0"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3877271"/>
            <a:ext cx="4331755" cy="1794661"/>
          </a:xfrm>
          <a:prstGeom prst="rect">
            <a:avLst/>
          </a:prstGeo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a:t>Speaker Name</a:t>
            </a:r>
          </a:p>
        </p:txBody>
      </p:sp>
      <p:sp>
        <p:nvSpPr>
          <p:cNvPr id="9" name="Title 1"/>
          <p:cNvSpPr>
            <a:spLocks noGrp="1"/>
          </p:cNvSpPr>
          <p:nvPr>
            <p:ph type="title" hasCustomPrompt="1"/>
          </p:nvPr>
        </p:nvSpPr>
        <p:spPr>
          <a:xfrm>
            <a:off x="893388" y="1187621"/>
            <a:ext cx="4331755" cy="2689656"/>
          </a:xfrm>
          <a:noFill/>
        </p:spPr>
        <p:txBody>
          <a:bodyPr lIns="0" tIns="89648" rIns="0" bIns="89648" anchor="b" anchorCtr="0"/>
          <a:lstStyle>
            <a:lvl1pPr algn="l" defTabSz="685754" rtl="0" eaLnBrk="1" latinLnBrk="0" hangingPunct="1">
              <a:lnSpc>
                <a:spcPct val="90000"/>
              </a:lnSpc>
              <a:spcBef>
                <a:spcPct val="0"/>
              </a:spcBef>
              <a:buNone/>
              <a:defRPr lang="en-US" sz="4800" b="0" kern="1200" cap="none" spc="0" baseline="0" dirty="0">
                <a:ln w="3175">
                  <a:noFill/>
                </a:ln>
                <a:solidFill>
                  <a:schemeClr val="accent5"/>
                </a:solidFill>
                <a:effectLst/>
                <a:latin typeface="+mj-lt"/>
                <a:ea typeface="+mn-ea"/>
                <a:cs typeface="Arial" panose="020B0604020202020204" pitchFamily="34" charset="0"/>
              </a:defRPr>
            </a:lvl1pPr>
          </a:lstStyle>
          <a:p>
            <a:r>
              <a:rPr lang="en-US" dirty="0"/>
              <a:t>Presentation title</a:t>
            </a:r>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17576074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title layout - photo">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4" name="Picture Placeholder 3"/>
          <p:cNvSpPr>
            <a:spLocks noGrp="1"/>
          </p:cNvSpPr>
          <p:nvPr>
            <p:ph type="pic" sz="quarter" idx="10"/>
          </p:nvPr>
        </p:nvSpPr>
        <p:spPr>
          <a:xfrm>
            <a:off x="4572778" y="0"/>
            <a:ext cx="4571222" cy="6858000"/>
          </a:xfrm>
          <a:blipFill dpi="0" rotWithShape="1">
            <a:blip r:embed="rId2">
              <a:extLst>
                <a:ext uri="{28A0092B-C50C-407E-A947-70E740481C1C}">
                  <a14:useLocalDpi xmlns:a14="http://schemas.microsoft.com/office/drawing/2010/main" val="0"/>
                </a:ext>
              </a:extLst>
            </a:blip>
            <a:srcRect/>
            <a:stretch>
              <a:fillRect l="-14922" r="-13018"/>
            </a:stretch>
          </a:blipFill>
        </p:spPr>
        <p:txBody>
          <a:bodyPr lIns="179296" tIns="143436" rIns="179296" bIns="143436" anchor="t">
            <a:noAutofit/>
          </a:bodyPr>
          <a:lstStyle>
            <a:lvl1pPr marL="0" indent="0" algn="l">
              <a:lnSpc>
                <a:spcPct val="150000"/>
              </a:lnSpc>
              <a:spcBef>
                <a:spcPts val="0"/>
              </a:spcBef>
              <a:buNone/>
              <a:defRPr sz="2000" baseline="0">
                <a:solidFill>
                  <a:srgbClr val="FFFFFF"/>
                </a:solidFill>
              </a:defRPr>
            </a:lvl1pPr>
          </a:lstStyle>
          <a:p>
            <a:r>
              <a:rPr lang="en-US" dirty="0" smtClean="0"/>
              <a:t>Click icon to add picture</a:t>
            </a:r>
            <a:endParaRPr lang="en-US" dirty="0"/>
          </a:p>
        </p:txBody>
      </p:sp>
      <p:sp>
        <p:nvSpPr>
          <p:cNvPr id="6" name="Text Placeholder 4"/>
          <p:cNvSpPr>
            <a:spLocks noGrp="1"/>
          </p:cNvSpPr>
          <p:nvPr>
            <p:ph type="body" sz="quarter" idx="12" hasCustomPrompt="1"/>
          </p:nvPr>
        </p:nvSpPr>
        <p:spPr>
          <a:xfrm>
            <a:off x="849844" y="3877271"/>
            <a:ext cx="3145212" cy="1794661"/>
          </a:xfrm>
          <a:noFill/>
        </p:spPr>
        <p:txBody>
          <a:bodyPr lIns="0" tIns="107577" rIns="0" bIns="107577">
            <a:noAutofit/>
          </a:bodyPr>
          <a:lstStyle>
            <a:lvl1pPr marL="0" indent="0">
              <a:spcBef>
                <a:spcPts val="0"/>
              </a:spcBef>
              <a:buNone/>
              <a:defRPr sz="2800" spc="0" baseline="0">
                <a:solidFill>
                  <a:schemeClr val="accent3"/>
                </a:solidFill>
                <a:latin typeface="+mj-lt"/>
              </a:defRPr>
            </a:lvl1pPr>
          </a:lstStyle>
          <a:p>
            <a:pPr lvl="0"/>
            <a:r>
              <a:rPr lang="en-US" dirty="0" smtClean="0"/>
              <a:t>Subheading if needed</a:t>
            </a:r>
            <a:endParaRPr lang="en-US" dirty="0"/>
          </a:p>
        </p:txBody>
      </p:sp>
      <p:sp>
        <p:nvSpPr>
          <p:cNvPr id="7" name="Title 1"/>
          <p:cNvSpPr>
            <a:spLocks noGrp="1"/>
          </p:cNvSpPr>
          <p:nvPr>
            <p:ph type="title" hasCustomPrompt="1"/>
          </p:nvPr>
        </p:nvSpPr>
        <p:spPr>
          <a:xfrm>
            <a:off x="849844" y="1187621"/>
            <a:ext cx="3145212" cy="2689656"/>
          </a:xfrm>
          <a:noFill/>
        </p:spPr>
        <p:txBody>
          <a:bodyPr lIns="0" tIns="89648" rIns="0" bIns="89648" anchor="b" anchorCtr="0"/>
          <a:lstStyle>
            <a:lvl1pPr>
              <a:lnSpc>
                <a:spcPct val="90000"/>
              </a:lnSpc>
              <a:defRPr sz="4800" spc="-74" baseline="0">
                <a:solidFill>
                  <a:schemeClr val="accent1"/>
                </a:solidFill>
              </a:defRPr>
            </a:lvl1pPr>
          </a:lstStyle>
          <a:p>
            <a:r>
              <a:rPr lang="en-US" dirty="0" smtClean="0"/>
              <a:t>Section title</a:t>
            </a:r>
            <a:endParaRPr lang="en-US" dirty="0"/>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905512"/>
            <a:ext cx="1381065" cy="43407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38400" y="5943600"/>
            <a:ext cx="1977112" cy="533400"/>
          </a:xfrm>
          <a:prstGeom prst="rect">
            <a:avLst/>
          </a:prstGeom>
        </p:spPr>
      </p:pic>
    </p:spTree>
    <p:extLst>
      <p:ext uri="{BB962C8B-B14F-4D97-AF65-F5344CB8AC3E}">
        <p14:creationId xmlns:p14="http://schemas.microsoft.com/office/powerpoint/2010/main" val="12071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extLst mod="1">
    <p:ext uri="{DCECCB84-F9BA-43D5-87BE-67443E8EF086}">
      <p15:sldGuideLst xmlns="" xmlns:p15="http://schemas.microsoft.com/office/powerpoint/2012/main">
        <p15:guide id="1" pos="293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title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2459" y="2931081"/>
            <a:ext cx="8015792" cy="1088988"/>
          </a:xfrm>
          <a:noFill/>
        </p:spPr>
        <p:txBody>
          <a:bodyPr wrap="square" tIns="89648" bIns="89648" anchor="t" anchorCtr="0">
            <a:spAutoFit/>
          </a:bodyPr>
          <a:lstStyle>
            <a:lvl1pPr>
              <a:defRPr sz="5800" spc="-74" baseline="0">
                <a:gradFill>
                  <a:gsLst>
                    <a:gs pos="92035">
                      <a:schemeClr val="tx2"/>
                    </a:gs>
                    <a:gs pos="44000">
                      <a:schemeClr val="tx2"/>
                    </a:gs>
                  </a:gsLst>
                  <a:lin ang="5400000" scaled="0"/>
                </a:gradFill>
              </a:defRPr>
            </a:lvl1pPr>
          </a:lstStyle>
          <a:p>
            <a:r>
              <a:rPr lang="en-US" dirty="0"/>
              <a:t>Section title</a:t>
            </a:r>
          </a:p>
        </p:txBody>
      </p:sp>
      <p:sp>
        <p:nvSpPr>
          <p:cNvPr id="5" name="Slide Number Placeholder 4"/>
          <p:cNvSpPr>
            <a:spLocks noGrp="1"/>
          </p:cNvSpPr>
          <p:nvPr>
            <p:ph type="sldNum" sz="quarter" idx="10"/>
          </p:nvPr>
        </p:nvSpPr>
        <p:spPr/>
        <p:txBody>
          <a:bodyPr/>
          <a:lstStyle/>
          <a:p>
            <a:pPr algn="r"/>
            <a:fld id="{F18F5FCC-583C-47C6-9953-2F6AD74D46AE}" type="slidenum">
              <a:rPr lang="en-US" smtClean="0"/>
              <a:pPr algn="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6229607"/>
            <a:ext cx="1066800" cy="33529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9400" y="6248400"/>
            <a:ext cx="1527216" cy="412024"/>
          </a:xfrm>
          <a:prstGeom prst="rect">
            <a:avLst/>
          </a:prstGeom>
        </p:spPr>
      </p:pic>
    </p:spTree>
    <p:extLst>
      <p:ext uri="{BB962C8B-B14F-4D97-AF65-F5344CB8AC3E}">
        <p14:creationId xmlns:p14="http://schemas.microsoft.com/office/powerpoint/2010/main" val="29747108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logo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F18F5FCC-583C-47C6-9953-2F6AD74D46AE}" type="slidenum">
              <a:rPr lang="en-US" smtClean="0"/>
              <a:pPr algn="r"/>
              <a:t>‹#›</a:t>
            </a:fld>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200" y="2394273"/>
            <a:ext cx="3010843" cy="94631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304" y="2286001"/>
            <a:ext cx="4310286" cy="1162862"/>
          </a:xfrm>
          <a:prstGeom prst="rect">
            <a:avLst/>
          </a:prstGeom>
        </p:spPr>
      </p:pic>
    </p:spTree>
    <p:extLst>
      <p:ext uri="{BB962C8B-B14F-4D97-AF65-F5344CB8AC3E}">
        <p14:creationId xmlns:p14="http://schemas.microsoft.com/office/powerpoint/2010/main" val="273954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3" name="Rectangle 12"/>
          <p:cNvSpPr/>
          <p:nvPr userDrawn="1"/>
        </p:nvSpPr>
        <p:spPr bwMode="auto">
          <a:xfrm>
            <a:off x="4495800" y="6412817"/>
            <a:ext cx="4267200" cy="29278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11" name="Rectangle 10"/>
          <p:cNvSpPr/>
          <p:nvPr userDrawn="1"/>
        </p:nvSpPr>
        <p:spPr bwMode="auto">
          <a:xfrm>
            <a:off x="5648269" y="-1"/>
            <a:ext cx="3495732" cy="68580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96" tIns="143436" rIns="179296" bIns="143436" numCol="1" spcCol="0" rtlCol="0" fromWordArt="0" anchor="t" anchorCtr="0" forceAA="0" compatLnSpc="1">
            <a:prstTxWarp prst="textNoShape">
              <a:avLst/>
            </a:prstTxWarp>
            <a:noAutofit/>
          </a:bodyPr>
          <a:lstStyle/>
          <a:p>
            <a:pPr algn="ctr" defTabSz="914196"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893388" y="4343400"/>
            <a:ext cx="4364412" cy="457200"/>
          </a:xfrm>
          <a:prstGeom prst="rect">
            <a:avLst/>
          </a:prstGeom>
          <a:noFill/>
        </p:spPr>
        <p:txBody>
          <a:bodyPr lIns="0" tIns="107577" rIns="0" bIns="107577">
            <a:noAutofit/>
          </a:bodyPr>
          <a:lstStyle>
            <a:lvl1pPr marL="0" indent="0">
              <a:spcBef>
                <a:spcPts val="0"/>
              </a:spcBef>
              <a:buNone/>
              <a:defRPr sz="2000" spc="0" baseline="0">
                <a:solidFill>
                  <a:schemeClr val="tx1"/>
                </a:solidFill>
                <a:latin typeface="+mj-lt"/>
              </a:defRPr>
            </a:lvl1pPr>
          </a:lstStyle>
          <a:p>
            <a:pPr lvl="0"/>
            <a:r>
              <a:rPr lang="en-US" dirty="0" smtClean="0"/>
              <a:t>Contact information:</a:t>
            </a:r>
          </a:p>
        </p:txBody>
      </p:sp>
      <p:sp>
        <p:nvSpPr>
          <p:cNvPr id="9" name="Title 1"/>
          <p:cNvSpPr>
            <a:spLocks noGrp="1"/>
          </p:cNvSpPr>
          <p:nvPr>
            <p:ph type="title" hasCustomPrompt="1"/>
          </p:nvPr>
        </p:nvSpPr>
        <p:spPr>
          <a:xfrm>
            <a:off x="893388" y="1187621"/>
            <a:ext cx="4364412" cy="2689656"/>
          </a:xfrm>
          <a:noFill/>
        </p:spPr>
        <p:txBody>
          <a:bodyPr lIns="0" tIns="89648" rIns="0" bIns="89648" anchor="b" anchorCtr="0"/>
          <a:lstStyle>
            <a:lvl1pPr>
              <a:lnSpc>
                <a:spcPct val="90000"/>
              </a:lnSpc>
              <a:defRPr sz="4800" spc="0" baseline="0">
                <a:gradFill>
                  <a:gsLst>
                    <a:gs pos="72566">
                      <a:schemeClr val="tx2"/>
                    </a:gs>
                    <a:gs pos="35000">
                      <a:schemeClr val="tx2"/>
                    </a:gs>
                  </a:gsLst>
                  <a:lin ang="5400000" scaled="0"/>
                </a:gradFill>
              </a:defRPr>
            </a:lvl1pPr>
          </a:lstStyle>
          <a:p>
            <a:r>
              <a:rPr lang="en-US" dirty="0" smtClean="0"/>
              <a:t>Thank you</a:t>
            </a:r>
            <a:endParaRPr lang="en-US" dirty="0"/>
          </a:p>
        </p:txBody>
      </p:sp>
      <p:sp>
        <p:nvSpPr>
          <p:cNvPr id="2" name="Slide Number Placeholder 1"/>
          <p:cNvSpPr>
            <a:spLocks noGrp="1"/>
          </p:cNvSpPr>
          <p:nvPr>
            <p:ph type="sldNum" sz="quarter" idx="13"/>
          </p:nvPr>
        </p:nvSpPr>
        <p:spPr/>
        <p:txBody>
          <a:bodyPr/>
          <a:lstStyle>
            <a:lvl1pPr>
              <a:defRPr>
                <a:solidFill>
                  <a:schemeClr val="bg1"/>
                </a:solidFill>
              </a:defRPr>
            </a:lvl1pPr>
          </a:lstStyle>
          <a:p>
            <a:pPr algn="r"/>
            <a:fld id="{F18F5FCC-583C-47C6-9953-2F6AD74D46AE}" type="slidenum">
              <a:rPr lang="en-US" smtClean="0"/>
              <a:pPr algn="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943600"/>
            <a:ext cx="2310669" cy="623390"/>
          </a:xfrm>
          <a:prstGeom prst="rect">
            <a:avLst/>
          </a:prstGeom>
        </p:spPr>
      </p:pic>
    </p:spTree>
    <p:extLst>
      <p:ext uri="{BB962C8B-B14F-4D97-AF65-F5344CB8AC3E}">
        <p14:creationId xmlns:p14="http://schemas.microsoft.com/office/powerpoint/2010/main" val="27274519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alkin clinic">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l="22059" r="2944"/>
          <a:stretch/>
        </p:blipFill>
        <p:spPr>
          <a:xfrm>
            <a:off x="0" y="-312"/>
            <a:ext cx="9144000" cy="6858623"/>
          </a:xfrm>
          <a:prstGeom prst="rect">
            <a:avLst/>
          </a:prstGeom>
        </p:spPr>
      </p:pic>
      <p:sp>
        <p:nvSpPr>
          <p:cNvPr id="11" name="Rectangle 10"/>
          <p:cNvSpPr/>
          <p:nvPr userDrawn="1"/>
        </p:nvSpPr>
        <p:spPr bwMode="auto">
          <a:xfrm>
            <a:off x="0" y="-311"/>
            <a:ext cx="8337772" cy="6858312"/>
          </a:xfrm>
          <a:prstGeom prst="rect">
            <a:avLst/>
          </a:prstGeom>
          <a:gradFill flip="none" rotWithShape="1">
            <a:gsLst>
              <a:gs pos="0">
                <a:srgbClr val="FFFFFF"/>
              </a:gs>
              <a:gs pos="71000">
                <a:srgbClr val="FFFFFF">
                  <a:alpha val="75000"/>
                </a:srgbClr>
              </a:gs>
              <a:gs pos="100000">
                <a:srgbClr val="FFFFFF">
                  <a:alpha val="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3" rIns="0" bIns="45723" numCol="1" rtlCol="0" anchor="ctr" anchorCtr="0" compatLnSpc="1">
            <a:prstTxWarp prst="textNoShape">
              <a:avLst/>
            </a:prstTxWarp>
          </a:bodyPr>
          <a:lstStyle/>
          <a:p>
            <a:pPr algn="ctr" defTabSz="9141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 Placeholder 4"/>
          <p:cNvSpPr>
            <a:spLocks noGrp="1"/>
          </p:cNvSpPr>
          <p:nvPr>
            <p:ph type="body" sz="quarter" idx="12" hasCustomPrompt="1"/>
          </p:nvPr>
        </p:nvSpPr>
        <p:spPr>
          <a:xfrm>
            <a:off x="845888" y="3877271"/>
            <a:ext cx="4664752" cy="1794661"/>
          </a:xfrm>
          <a:prstGeom prst="rect">
            <a:avLst/>
          </a:prstGeom>
          <a:noFill/>
        </p:spPr>
        <p:txBody>
          <a:bodyPr lIns="0" tIns="107577" rIns="0" bIns="107577">
            <a:noAutofit/>
          </a:bodyPr>
          <a:lstStyle>
            <a:lvl1pPr marL="0" indent="0">
              <a:spcBef>
                <a:spcPts val="0"/>
              </a:spcBef>
              <a:buNone/>
              <a:defRPr sz="2800" spc="0" baseline="0">
                <a:solidFill>
                  <a:schemeClr val="tx1"/>
                </a:solidFill>
                <a:latin typeface="+mj-lt"/>
              </a:defRPr>
            </a:lvl1pPr>
          </a:lstStyle>
          <a:p>
            <a:pPr lvl="0"/>
            <a:r>
              <a:rPr lang="en-US" dirty="0" smtClean="0"/>
              <a:t>Event city or speaker name</a:t>
            </a:r>
          </a:p>
          <a:p>
            <a:pPr lvl="0"/>
            <a:r>
              <a:rPr lang="en-US" dirty="0" smtClean="0"/>
              <a:t>Date</a:t>
            </a:r>
            <a:endParaRPr lang="en-US" dirty="0"/>
          </a:p>
        </p:txBody>
      </p:sp>
      <p:sp>
        <p:nvSpPr>
          <p:cNvPr id="7" name="Title Placeholder 1"/>
          <p:cNvSpPr>
            <a:spLocks noGrp="1"/>
          </p:cNvSpPr>
          <p:nvPr>
            <p:ph type="title"/>
          </p:nvPr>
        </p:nvSpPr>
        <p:spPr>
          <a:xfrm>
            <a:off x="845888" y="888769"/>
            <a:ext cx="4631922" cy="2916907"/>
          </a:xfrm>
          <a:prstGeom prst="rect">
            <a:avLst/>
          </a:prstGeom>
        </p:spPr>
        <p:txBody>
          <a:bodyPr vert="horz" wrap="square" lIns="0" tIns="0" rIns="0" bIns="0" rtlCol="0" anchor="b" anchorCtr="0">
            <a:noAutofit/>
          </a:bodyPr>
          <a:lstStyle>
            <a:lvl1pPr marL="0" algn="l" defTabSz="685754" rtl="0" eaLnBrk="1" latinLnBrk="0" hangingPunct="1">
              <a:lnSpc>
                <a:spcPct val="90000"/>
              </a:lnSpc>
              <a:spcBef>
                <a:spcPct val="0"/>
              </a:spcBef>
              <a:buNone/>
              <a:defRPr lang="en-US" sz="4800" b="0" kern="1200" cap="none" spc="-74" baseline="0" dirty="0">
                <a:ln w="3175">
                  <a:noFill/>
                </a:ln>
                <a:solidFill>
                  <a:schemeClr val="tx1"/>
                </a:solidFill>
                <a:effectLst/>
                <a:latin typeface="+mj-lt"/>
                <a:ea typeface="+mn-ea"/>
                <a:cs typeface="Arial" panose="020B0604020202020204" pitchFamily="34" charset="0"/>
              </a:defRPr>
            </a:lvl1pPr>
          </a:lstStyle>
          <a:p>
            <a:r>
              <a:rPr lang="en-US" smtClean="0"/>
              <a:t>Click to edit Master title style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4338" y="5905512"/>
            <a:ext cx="1614062" cy="507305"/>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6600" y="5943600"/>
            <a:ext cx="2310669" cy="623390"/>
          </a:xfrm>
          <a:prstGeom prst="rect">
            <a:avLst/>
          </a:prstGeom>
        </p:spPr>
      </p:pic>
    </p:spTree>
    <p:extLst>
      <p:ext uri="{BB962C8B-B14F-4D97-AF65-F5344CB8AC3E}">
        <p14:creationId xmlns:p14="http://schemas.microsoft.com/office/powerpoint/2010/main" val="2516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eloper code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57200" y="1335994"/>
            <a:ext cx="8401050" cy="3540805"/>
          </a:xfrm>
        </p:spPr>
        <p:txBody>
          <a:bodyPr/>
          <a:lstStyle>
            <a:lvl1pPr marL="0"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86" indent="0">
              <a:buNone/>
              <a:defRPr sz="16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804" indent="0">
              <a:buNone/>
              <a:defRPr sz="1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69" indent="0">
              <a:buNone/>
              <a:defRPr sz="1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95" indent="0">
              <a:buNone/>
              <a:defRPr sz="11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4437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s slide Layout">
    <p:bg bwMode="black">
      <p:bgPr>
        <a:solidFill>
          <a:srgbClr val="000000"/>
        </a:solid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1" y="6238876"/>
            <a:ext cx="9144001" cy="619125"/>
          </a:xfrm>
          <a:prstGeom prst="rect">
            <a:avLst/>
          </a:prstGeom>
          <a:solidFill>
            <a:srgbClr val="FFFF99"/>
          </a:solidFill>
        </p:spPr>
        <p:txBody>
          <a:bodyPr wrap="square" lIns="152410" tIns="76206" rIns="152410" bIns="76206" anchor="b" anchorCtr="0">
            <a:noAutofit/>
          </a:bodyPr>
          <a:lstStyle>
            <a:lvl1pPr algn="r">
              <a:buFont typeface="Arial" pitchFamily="34" charset="0"/>
              <a:buNone/>
              <a:defRPr sz="3100" spc="-37" baseline="0">
                <a:gradFill>
                  <a:gsLst>
                    <a:gs pos="0">
                      <a:srgbClr val="000000"/>
                    </a:gs>
                    <a:gs pos="100000">
                      <a:srgbClr val="000000"/>
                    </a:gs>
                  </a:gsLst>
                  <a:lin ang="5400000" scaled="0"/>
                </a:gradFill>
                <a:effectLst/>
                <a:latin typeface="+mn-lt"/>
                <a:ea typeface="Segoe UI" pitchFamily="34" charset="0"/>
                <a:cs typeface="Arial" panose="020B0604020202020204" pitchFamily="34" charset="0"/>
              </a:defRPr>
            </a:lvl1pPr>
          </a:lstStyle>
          <a:p>
            <a:pPr lvl="0"/>
            <a:r>
              <a:rPr lang="en-US" dirty="0"/>
              <a:t>Next:</a:t>
            </a:r>
          </a:p>
        </p:txBody>
      </p:sp>
      <p:sp>
        <p:nvSpPr>
          <p:cNvPr id="7" name="Text Placeholder 6"/>
          <p:cNvSpPr>
            <a:spLocks noGrp="1"/>
          </p:cNvSpPr>
          <p:nvPr>
            <p:ph type="body" sz="quarter" idx="12"/>
          </p:nvPr>
        </p:nvSpPr>
        <p:spPr>
          <a:xfrm>
            <a:off x="457201" y="1354138"/>
            <a:ext cx="8574087" cy="4360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2574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ferred text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840105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86189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ferred text layout - 2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1354138"/>
            <a:ext cx="3886200"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3"/>
          <p:cNvSpPr>
            <a:spLocks noGrp="1"/>
          </p:cNvSpPr>
          <p:nvPr>
            <p:ph type="body" sz="quarter" idx="12"/>
          </p:nvPr>
        </p:nvSpPr>
        <p:spPr>
          <a:xfrm>
            <a:off x="4786539" y="1354138"/>
            <a:ext cx="4060825" cy="4792662"/>
          </a:xfrm>
        </p:spPr>
        <p:txBody>
          <a:bodyPr/>
          <a:lstStyle>
            <a:lvl2pPr marL="0" indent="0">
              <a:buNone/>
              <a:defRPr>
                <a:solidFill>
                  <a:schemeClr val="tx1"/>
                </a:solidFill>
              </a:defRPr>
            </a:lvl2pPr>
            <a:lvl3pPr marL="171450" marR="0" indent="0" algn="l" defTabSz="685754" rtl="0" eaLnBrk="1" fontAlgn="auto" latinLnBrk="0" hangingPunct="1">
              <a:lnSpc>
                <a:spcPct val="95000"/>
              </a:lnSpc>
              <a:spcBef>
                <a:spcPts val="600"/>
              </a:spcBef>
              <a:spcAft>
                <a:spcPts val="400"/>
              </a:spcAft>
              <a:buClrTx/>
              <a:buSzPct val="90000"/>
              <a:buFont typeface="Arial" pitchFamily="34" charset="0"/>
              <a:buNone/>
              <a:tabLst/>
              <a:defRPr lang="en-US" sz="1800" kern="1200" spc="0" baseline="0" dirty="0" smtClean="0">
                <a:solidFill>
                  <a:schemeClr val="tx1"/>
                </a:solidFill>
                <a:latin typeface="+mj-lt"/>
                <a:ea typeface="+mn-ea"/>
                <a:cs typeface="+mn-cs"/>
              </a:defRPr>
            </a:lvl3pPr>
            <a:lvl4pPr marL="166688" indent="-166688">
              <a:buClr>
                <a:schemeClr val="accent1"/>
              </a:buClr>
              <a:defRPr>
                <a:solidFill>
                  <a:schemeClr val="tx1"/>
                </a:solidFill>
              </a:defRPr>
            </a:lvl4pPr>
            <a:lvl5pPr marL="403225" indent="-171450">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74658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F18F5FCC-583C-47C6-9953-2F6AD74D46AE}" type="slidenum">
              <a:rPr lang="en-US" smtClean="0"/>
              <a:pPr algn="r"/>
              <a:t>‹#›</a:t>
            </a:fld>
            <a:endParaRPr lang="en-US" dirty="0"/>
          </a:p>
        </p:txBody>
      </p:sp>
      <p:sp>
        <p:nvSpPr>
          <p:cNvPr id="5" name="Text Placeholder 4"/>
          <p:cNvSpPr>
            <a:spLocks noGrp="1"/>
          </p:cNvSpPr>
          <p:nvPr>
            <p:ph type="body" sz="quarter" idx="11"/>
          </p:nvPr>
        </p:nvSpPr>
        <p:spPr>
          <a:xfrm>
            <a:off x="457200" y="1354138"/>
            <a:ext cx="840105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 name="Straight Connector 5"/>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8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1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lgn="r"/>
            <a:fld id="{F18F5FCC-583C-47C6-9953-2F6AD74D46AE}" type="slidenum">
              <a:rPr lang="en-US" smtClean="0"/>
              <a:pPr algn="r"/>
              <a:t>‹#›</a:t>
            </a:fld>
            <a:endParaRPr lang="en-US" dirty="0"/>
          </a:p>
        </p:txBody>
      </p:sp>
      <p:sp>
        <p:nvSpPr>
          <p:cNvPr id="5" name="Text Placeholder 4"/>
          <p:cNvSpPr>
            <a:spLocks noGrp="1"/>
          </p:cNvSpPr>
          <p:nvPr>
            <p:ph type="body" sz="quarter" idx="11"/>
          </p:nvPr>
        </p:nvSpPr>
        <p:spPr>
          <a:xfrm>
            <a:off x="457200" y="1354138"/>
            <a:ext cx="3886200"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4"/>
          <p:cNvSpPr>
            <a:spLocks noGrp="1"/>
          </p:cNvSpPr>
          <p:nvPr>
            <p:ph type="body" sz="quarter" idx="12"/>
          </p:nvPr>
        </p:nvSpPr>
        <p:spPr>
          <a:xfrm>
            <a:off x="4788127" y="1354138"/>
            <a:ext cx="4059237" cy="4792662"/>
          </a:xfrm>
        </p:spPr>
        <p:txBody>
          <a:bodyPr/>
          <a:lstStyle>
            <a:lvl2pPr marL="171450" indent="-171450">
              <a:defRPr/>
            </a:lvl2pPr>
            <a:lvl3pPr marL="403225" indent="-165100">
              <a:defRPr/>
            </a:lvl3pPr>
            <a:lvl4pPr marL="628650" indent="-171450">
              <a:defRPr/>
            </a:lvl4pPr>
            <a:lvl5pPr marL="914400"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8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cxnSp>
        <p:nvCxnSpPr>
          <p:cNvPr id="5" name="Straight Connector 4"/>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341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2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199" y="1354138"/>
            <a:ext cx="3886201"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lgn="r">
              <a:defRPr/>
            </a:lvl1pPr>
          </a:lstStyle>
          <a:p>
            <a:fld id="{F18F5FCC-583C-47C6-9953-2F6AD74D46AE}" type="slidenum">
              <a:rPr lang="en-US" smtClean="0"/>
              <a:pPr/>
              <a:t>‹#›</a:t>
            </a:fld>
            <a:endParaRPr lang="en-US" dirty="0"/>
          </a:p>
        </p:txBody>
      </p:sp>
      <p:sp>
        <p:nvSpPr>
          <p:cNvPr id="5" name="Content Placeholder 2"/>
          <p:cNvSpPr>
            <a:spLocks noGrp="1"/>
          </p:cNvSpPr>
          <p:nvPr>
            <p:ph idx="13"/>
          </p:nvPr>
        </p:nvSpPr>
        <p:spPr>
          <a:xfrm>
            <a:off x="4800600" y="1354138"/>
            <a:ext cx="4059238" cy="4772025"/>
          </a:xfrm>
        </p:spPr>
        <p:txBody>
          <a:bodyPr/>
          <a:lstStyle>
            <a:lvl2pPr>
              <a:spcBef>
                <a:spcPts val="0"/>
              </a:spcBef>
              <a:spcAft>
                <a:spcPts val="600"/>
              </a:spcAft>
              <a:defRPr/>
            </a:lvl2pPr>
            <a:lvl3pPr>
              <a:spcBef>
                <a:spcPts val="0"/>
              </a:spcBef>
              <a:spcAft>
                <a:spcPts val="600"/>
              </a:spcAft>
              <a:defRPr/>
            </a:lvl3pPr>
            <a:lvl4pPr>
              <a:spcBef>
                <a:spcPts val="0"/>
              </a:spcBef>
              <a:spcAft>
                <a:spcPts val="400"/>
              </a:spcAft>
              <a:defRPr/>
            </a:lvl4pPr>
            <a:lvl5pPr>
              <a:spcBef>
                <a:spcPts val="0"/>
              </a:spcBef>
              <a:spcAft>
                <a:spcPts val="4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57200" y="1066800"/>
            <a:ext cx="840105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64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387" y="304801"/>
            <a:ext cx="8396863" cy="620358"/>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1387" y="1354138"/>
            <a:ext cx="8396863" cy="477202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458200" y="6433445"/>
            <a:ext cx="386530" cy="247226"/>
          </a:xfrm>
          <a:prstGeom prst="rect">
            <a:avLst/>
          </a:prstGeom>
        </p:spPr>
        <p:txBody>
          <a:bodyPr vert="horz" wrap="none" lIns="0" tIns="0" rIns="0" bIns="0" rtlCol="0" anchor="ctr"/>
          <a:lstStyle>
            <a:lvl1pPr>
              <a:defRPr lang="en-US" sz="800" b="0" smtClean="0">
                <a:latin typeface="Arial" pitchFamily="34" charset="0"/>
                <a:cs typeface="Arial" pitchFamily="34" charset="0"/>
              </a:defRPr>
            </a:lvl1pPr>
          </a:lstStyle>
          <a:p>
            <a:pPr algn="r"/>
            <a:fld id="{F18F5FCC-583C-47C6-9953-2F6AD74D46AE}" type="slidenum">
              <a:rPr lang="en-US" smtClean="0"/>
              <a:pPr algn="r"/>
              <a:t>‹#›</a:t>
            </a:fld>
            <a:endParaRPr lang="en-US" dirty="0"/>
          </a:p>
        </p:txBody>
      </p:sp>
      <p:pic>
        <p:nvPicPr>
          <p:cNvPr id="8" name="Picture 7"/>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381000" y="6229607"/>
            <a:ext cx="1066800" cy="335299"/>
          </a:xfrm>
          <a:prstGeom prst="rect">
            <a:avLst/>
          </a:prstGeom>
        </p:spPr>
      </p:pic>
      <p:pic>
        <p:nvPicPr>
          <p:cNvPr id="9" name="Picture 8"/>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6629400" y="6248400"/>
            <a:ext cx="1527216" cy="412024"/>
          </a:xfrm>
          <a:prstGeom prst="rect">
            <a:avLst/>
          </a:prstGeom>
        </p:spPr>
      </p:pic>
      <p:sp>
        <p:nvSpPr>
          <p:cNvPr id="4" name="TextBox 3"/>
          <p:cNvSpPr txBox="1"/>
          <p:nvPr userDrawn="1"/>
        </p:nvSpPr>
        <p:spPr>
          <a:xfrm>
            <a:off x="518160" y="6563361"/>
            <a:ext cx="843280" cy="121920"/>
          </a:xfrm>
          <a:prstGeom prst="rect">
            <a:avLst/>
          </a:prstGeom>
          <a:noFill/>
        </p:spPr>
        <p:txBody>
          <a:bodyPr wrap="square" lIns="0" tIns="0" rIns="0" bIns="0" rtlCol="0">
            <a:spAutoFit/>
          </a:bodyPr>
          <a:lstStyle/>
          <a:p>
            <a:pPr algn="r"/>
            <a:r>
              <a:rPr lang="en-US" sz="800" dirty="0" smtClean="0"/>
              <a:t>BH1466_062018</a:t>
            </a:r>
          </a:p>
        </p:txBody>
      </p:sp>
    </p:spTree>
    <p:extLst>
      <p:ext uri="{BB962C8B-B14F-4D97-AF65-F5344CB8AC3E}">
        <p14:creationId xmlns:p14="http://schemas.microsoft.com/office/powerpoint/2010/main" val="9664989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84" r:id="rId5"/>
    <p:sldLayoutId id="2147483666" r:id="rId6"/>
    <p:sldLayoutId id="2147483685" r:id="rId7"/>
    <p:sldLayoutId id="2147483650" r:id="rId8"/>
    <p:sldLayoutId id="2147483686" r:id="rId9"/>
    <p:sldLayoutId id="2147483669" r:id="rId10"/>
    <p:sldLayoutId id="2147483687" r:id="rId11"/>
    <p:sldLayoutId id="2147483668" r:id="rId12"/>
    <p:sldLayoutId id="2147483688" r:id="rId13"/>
    <p:sldLayoutId id="2147483671" r:id="rId14"/>
    <p:sldLayoutId id="2147483689" r:id="rId15"/>
    <p:sldLayoutId id="2147483654" r:id="rId16"/>
    <p:sldLayoutId id="2147483691" r:id="rId17"/>
    <p:sldLayoutId id="2147483655" r:id="rId18"/>
    <p:sldLayoutId id="2147483670" r:id="rId19"/>
    <p:sldLayoutId id="2147483672" r:id="rId20"/>
    <p:sldLayoutId id="2147483673" r:id="rId21"/>
    <p:sldLayoutId id="2147483674" r:id="rId22"/>
    <p:sldLayoutId id="2147483675" r:id="rId23"/>
    <p:sldLayoutId id="2147483692" r:id="rId24"/>
    <p:sldLayoutId id="2147483693" r:id="rId25"/>
    <p:sldLayoutId id="2147483679" r:id="rId26"/>
    <p:sldLayoutId id="2147483683" r:id="rId27"/>
    <p:sldLayoutId id="2147483676" r:id="rId28"/>
    <p:sldLayoutId id="2147483690" r:id="rId29"/>
    <p:sldLayoutId id="2147483681" r:id="rId30"/>
    <p:sldLayoutId id="2147483682" r:id="rId31"/>
  </p:sldLayoutIdLst>
  <p:hf hdr="0" ftr="0" dt="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www.unitedhealthcareonline.com/"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bh.medicaid.ohio.gov/manual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ww.cms.gov/"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www.unitedhealthcareonline.com/"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myservices.optumhealthpaymentservices.com/"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4" Type="http://schemas.openxmlformats.org/officeDocument/2006/relationships/hyperlink" Target="http://www.unitedhealthcareonline.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hyperlink" Target="http://mha.ohio.gov/Portals/0/assets/Planning/MACSISorMITS/mits-bits-rendering-providers-part-2-4-19-16.pdf" TargetMode="External"/><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www.unitedhealthcareonline.com/" TargetMode="External"/><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hyperlink" Target="http://www.providerexpress.com/"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www.unitedhealthcareonline.com/" TargetMode="External"/><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3" Type="http://schemas.openxmlformats.org/officeDocument/2006/relationships/hyperlink" Target="http://www.unitedhealthcareonline.com/" TargetMode="External"/><Relationship Id="rId2" Type="http://schemas.openxmlformats.org/officeDocument/2006/relationships/notesSlide" Target="../notesSlides/notesSlide67.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hyperlink" Target="http://www.uhccommunityplan.com/" TargetMode="External"/><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http://www.liveandworkwell.com/" TargetMode="External"/><Relationship Id="rId2" Type="http://schemas.openxmlformats.org/officeDocument/2006/relationships/notesSlide" Target="../notesSlides/notesSlide69.xml"/><Relationship Id="rId1" Type="http://schemas.openxmlformats.org/officeDocument/2006/relationships/slideLayout" Target="../slideLayouts/slideLayout16.xml"/><Relationship Id="rId5" Type="http://schemas.openxmlformats.org/officeDocument/2006/relationships/hyperlink" Target="http://bh.medicaid.ohio.gov/manuals" TargetMode="External"/><Relationship Id="rId4" Type="http://schemas.openxmlformats.org/officeDocument/2006/relationships/hyperlink" Target="http://www.providerexpress.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hyperlink" Target="mailto:OhioNetworkManagement@Optum.com"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s://www.providerexpress.com/content/dam/ope-provexpr/us/pdfs/adminResourcesMain/forms/clinAppUpdate/aruf.pdf"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hyperlink" Target="http://www.providerexpress.com/"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mailto:Elizabeth.Jackson@Optum.com" TargetMode="External"/><Relationship Id="rId2" Type="http://schemas.openxmlformats.org/officeDocument/2006/relationships/notesSlide" Target="../notesSlides/notesSlide77.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mailto:OhioNetworkManagement@Optum.com" TargetMode="External"/><Relationship Id="rId4" Type="http://schemas.openxmlformats.org/officeDocument/2006/relationships/hyperlink" Target="mailto:Robyn.Pope@Optum.com"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0160" y="2641042"/>
            <a:ext cx="4805680" cy="2692631"/>
          </a:xfrm>
        </p:spPr>
        <p:txBody>
          <a:bodyPr/>
          <a:lstStyle/>
          <a:p>
            <a:r>
              <a:rPr lang="en-US" altLang="en-US" sz="3600" dirty="0" smtClean="0"/>
              <a:t>Behavioral Health Carve-In Ohio Medicaid</a:t>
            </a:r>
            <a:br>
              <a:rPr lang="en-US" altLang="en-US" sz="3600" dirty="0" smtClean="0"/>
            </a:br>
            <a:r>
              <a:rPr lang="en-US" altLang="en-US" sz="3600" dirty="0" smtClean="0"/>
              <a:t>Provider Training</a:t>
            </a:r>
            <a:endParaRPr lang="en-US" sz="3600" dirty="0"/>
          </a:p>
        </p:txBody>
      </p:sp>
    </p:spTree>
    <p:extLst>
      <p:ext uri="{BB962C8B-B14F-4D97-AF65-F5344CB8AC3E}">
        <p14:creationId xmlns:p14="http://schemas.microsoft.com/office/powerpoint/2010/main" val="348615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10</a:t>
            </a:fld>
            <a:endParaRPr lang="en-US" dirty="0"/>
          </a:p>
        </p:txBody>
      </p:sp>
      <p:sp>
        <p:nvSpPr>
          <p:cNvPr id="4" name="Title 3"/>
          <p:cNvSpPr>
            <a:spLocks noGrp="1"/>
          </p:cNvSpPr>
          <p:nvPr>
            <p:ph type="title"/>
          </p:nvPr>
        </p:nvSpPr>
        <p:spPr/>
        <p:txBody>
          <a:bodyPr/>
          <a:lstStyle/>
          <a:p>
            <a:r>
              <a:rPr lang="en-US" sz="2800" dirty="0" smtClean="0">
                <a:solidFill>
                  <a:schemeClr val="accent1"/>
                </a:solidFill>
              </a:rPr>
              <a:t>Covered Substance Use Disorder Services</a:t>
            </a:r>
            <a:endParaRPr lang="en-US" sz="2800" dirty="0">
              <a:solidFill>
                <a:schemeClr val="accent1"/>
              </a:solidFill>
            </a:endParaRPr>
          </a:p>
        </p:txBody>
      </p:sp>
      <p:sp>
        <p:nvSpPr>
          <p:cNvPr id="5" name="Content Placeholder 2"/>
          <p:cNvSpPr txBox="1">
            <a:spLocks/>
          </p:cNvSpPr>
          <p:nvPr/>
        </p:nvSpPr>
        <p:spPr>
          <a:xfrm>
            <a:off x="1066800" y="1350818"/>
            <a:ext cx="7391400" cy="4495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Methadone Administration</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Buprenorphine Administration</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Peer Recovery Support</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Intensive Outpatient Group Counseling</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Partial Hospitalization Group Counseling</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SUD Residential</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Primary Care Services, Labs, Vaccines</a:t>
            </a: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813306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11</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Substance Use Disorder (SUD) COVERAGE</a:t>
            </a:r>
            <a:endParaRPr lang="en-US" sz="2800" dirty="0">
              <a:solidFill>
                <a:schemeClr val="accent1"/>
              </a:solidFill>
            </a:endParaRPr>
          </a:p>
        </p:txBody>
      </p:sp>
      <p:sp>
        <p:nvSpPr>
          <p:cNvPr id="4" name="TextBox 3"/>
          <p:cNvSpPr txBox="1"/>
          <p:nvPr/>
        </p:nvSpPr>
        <p:spPr>
          <a:xfrm>
            <a:off x="464025" y="1187355"/>
            <a:ext cx="8243247" cy="4247317"/>
          </a:xfrm>
          <a:prstGeom prst="rect">
            <a:avLst/>
          </a:prstGeom>
          <a:noFill/>
        </p:spPr>
        <p:txBody>
          <a:bodyPr wrap="square" rtlCol="0">
            <a:spAutoFit/>
          </a:bodyPr>
          <a:lstStyle/>
          <a:p>
            <a:r>
              <a:rPr lang="en-US" dirty="0" smtClean="0">
                <a:solidFill>
                  <a:srgbClr val="55565A"/>
                </a:solidFill>
              </a:rPr>
              <a:t>The </a:t>
            </a:r>
            <a:r>
              <a:rPr lang="en-US" dirty="0">
                <a:solidFill>
                  <a:srgbClr val="55565A"/>
                </a:solidFill>
              </a:rPr>
              <a:t>Ohio Medicaid program has selected the American Society of Addiction Medicine (ASAM) placement criteria as the standard of measure for guiding treatment for individuals with SUD conditions, including individuals with co-occurring MH conditions. </a:t>
            </a:r>
            <a:endParaRPr lang="en-US" dirty="0" smtClean="0">
              <a:solidFill>
                <a:srgbClr val="55565A"/>
              </a:solidFill>
            </a:endParaRPr>
          </a:p>
          <a:p>
            <a:endParaRPr lang="en-US" dirty="0">
              <a:solidFill>
                <a:srgbClr val="55565A"/>
              </a:solidFill>
            </a:endParaRPr>
          </a:p>
          <a:p>
            <a:r>
              <a:rPr lang="en-US" dirty="0" smtClean="0">
                <a:solidFill>
                  <a:srgbClr val="55565A"/>
                </a:solidFill>
              </a:rPr>
              <a:t>The </a:t>
            </a:r>
            <a:r>
              <a:rPr lang="en-US" dirty="0">
                <a:solidFill>
                  <a:srgbClr val="55565A"/>
                </a:solidFill>
              </a:rPr>
              <a:t>ASAM criteria has been selected to bring an objective strengths-based evaluation and placement methodology into practice to address individual patient needs, strengths, and supports. </a:t>
            </a:r>
            <a:endParaRPr lang="en-US" dirty="0" smtClean="0">
              <a:solidFill>
                <a:srgbClr val="55565A"/>
              </a:solidFill>
            </a:endParaRPr>
          </a:p>
          <a:p>
            <a:endParaRPr lang="en-US" dirty="0">
              <a:solidFill>
                <a:srgbClr val="55565A"/>
              </a:solidFill>
            </a:endParaRPr>
          </a:p>
          <a:p>
            <a:r>
              <a:rPr lang="en-US" dirty="0">
                <a:solidFill>
                  <a:srgbClr val="55565A"/>
                </a:solidFill>
              </a:rPr>
              <a:t>The Ohio Medicaid program covers community-based SUD services to Medicaid beneficiaries provided by SUD programs within Ohio that are certified by Ohio MHAS and enrolled with ODM as a community SUD service provider.</a:t>
            </a:r>
          </a:p>
          <a:p>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268472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12</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400" dirty="0" smtClean="0">
                <a:solidFill>
                  <a:schemeClr val="accent1"/>
                </a:solidFill>
              </a:rPr>
              <a:t>Specialized Recovery Services (SRS) Program [1915(i)]</a:t>
            </a:r>
            <a:endParaRPr lang="en-US" sz="2400" dirty="0">
              <a:solidFill>
                <a:schemeClr val="accent1"/>
              </a:solidFill>
            </a:endParaRPr>
          </a:p>
        </p:txBody>
      </p:sp>
      <p:sp>
        <p:nvSpPr>
          <p:cNvPr id="4" name="TextBox 3"/>
          <p:cNvSpPr txBox="1"/>
          <p:nvPr/>
        </p:nvSpPr>
        <p:spPr>
          <a:xfrm>
            <a:off x="464025" y="1187355"/>
            <a:ext cx="8243247" cy="3416320"/>
          </a:xfrm>
          <a:prstGeom prst="rect">
            <a:avLst/>
          </a:prstGeom>
          <a:noFill/>
        </p:spPr>
        <p:txBody>
          <a:bodyPr wrap="square" rtlCol="0">
            <a:spAutoFit/>
          </a:bodyPr>
          <a:lstStyle/>
          <a:p>
            <a:r>
              <a:rPr lang="en-US" dirty="0" smtClean="0">
                <a:solidFill>
                  <a:srgbClr val="55565A"/>
                </a:solidFill>
              </a:rPr>
              <a:t>The </a:t>
            </a:r>
            <a:r>
              <a:rPr lang="en-US" dirty="0">
                <a:solidFill>
                  <a:srgbClr val="55565A"/>
                </a:solidFill>
              </a:rPr>
              <a:t>SRS program is available to individuals who meet certain financial criteria and have been diagnosed with a serious and persistent mental illness (SPMI). </a:t>
            </a:r>
            <a:endParaRPr lang="en-US" dirty="0" smtClean="0">
              <a:solidFill>
                <a:srgbClr val="55565A"/>
              </a:solidFill>
            </a:endParaRPr>
          </a:p>
          <a:p>
            <a:endParaRPr lang="en-US" dirty="0">
              <a:solidFill>
                <a:srgbClr val="55565A"/>
              </a:solidFill>
            </a:endParaRPr>
          </a:p>
          <a:p>
            <a:r>
              <a:rPr lang="en-US" dirty="0" smtClean="0">
                <a:solidFill>
                  <a:srgbClr val="55565A"/>
                </a:solidFill>
              </a:rPr>
              <a:t>In </a:t>
            </a:r>
            <a:r>
              <a:rPr lang="en-US" dirty="0">
                <a:solidFill>
                  <a:srgbClr val="55565A"/>
                </a:solidFill>
              </a:rPr>
              <a:t>addition to full Medicaid coverage, individuals enrolled in the SRS program have access </a:t>
            </a:r>
            <a:r>
              <a:rPr lang="en-US" dirty="0" smtClean="0">
                <a:solidFill>
                  <a:srgbClr val="55565A"/>
                </a:solidFill>
              </a:rPr>
              <a:t>to Individualized </a:t>
            </a:r>
            <a:r>
              <a:rPr lang="en-US" dirty="0">
                <a:solidFill>
                  <a:srgbClr val="55565A"/>
                </a:solidFill>
              </a:rPr>
              <a:t>Placement and Support-Supported Employment (IPS-SE) and Peer Recovery Support (PRS).</a:t>
            </a:r>
          </a:p>
          <a:p>
            <a:r>
              <a:rPr lang="en-US" dirty="0">
                <a:solidFill>
                  <a:srgbClr val="55565A"/>
                </a:solidFill>
              </a:rPr>
              <a:t> </a:t>
            </a:r>
          </a:p>
          <a:p>
            <a:r>
              <a:rPr lang="en-US" dirty="0">
                <a:solidFill>
                  <a:srgbClr val="55565A"/>
                </a:solidFill>
              </a:rPr>
              <a:t> For further information, please see the SRS Provider Manual.</a:t>
            </a:r>
          </a:p>
          <a:p>
            <a:r>
              <a:rPr lang="en-US" dirty="0">
                <a:solidFill>
                  <a:srgbClr val="55565A"/>
                </a:solidFill>
              </a:rPr>
              <a:t> </a:t>
            </a:r>
          </a:p>
          <a:p>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1384565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13</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Psychological Testing</a:t>
            </a:r>
            <a:endParaRPr lang="en-US" sz="2800" dirty="0">
              <a:solidFill>
                <a:schemeClr val="accent1"/>
              </a:solidFill>
            </a:endParaRPr>
          </a:p>
        </p:txBody>
      </p:sp>
      <p:sp>
        <p:nvSpPr>
          <p:cNvPr id="4" name="TextBox 3"/>
          <p:cNvSpPr txBox="1"/>
          <p:nvPr/>
        </p:nvSpPr>
        <p:spPr>
          <a:xfrm>
            <a:off x="464025" y="1187355"/>
            <a:ext cx="8243247" cy="5509200"/>
          </a:xfrm>
          <a:prstGeom prst="rect">
            <a:avLst/>
          </a:prstGeom>
          <a:noFill/>
        </p:spPr>
        <p:txBody>
          <a:bodyPr wrap="square" rtlCol="0">
            <a:spAutoFit/>
          </a:bodyPr>
          <a:lstStyle/>
          <a:p>
            <a:r>
              <a:rPr lang="en-US" dirty="0">
                <a:solidFill>
                  <a:srgbClr val="55565A"/>
                </a:solidFill>
              </a:rPr>
              <a:t>Code </a:t>
            </a:r>
            <a:r>
              <a:rPr lang="en-US" b="1" dirty="0">
                <a:solidFill>
                  <a:srgbClr val="E87722"/>
                </a:solidFill>
              </a:rPr>
              <a:t>96101</a:t>
            </a:r>
            <a:r>
              <a:rPr lang="en-US" dirty="0">
                <a:solidFill>
                  <a:srgbClr val="55565A"/>
                </a:solidFill>
              </a:rPr>
              <a:t> (psychological testing) includes the </a:t>
            </a:r>
            <a:r>
              <a:rPr lang="en-US" u="sng" dirty="0">
                <a:solidFill>
                  <a:srgbClr val="55565A"/>
                </a:solidFill>
              </a:rPr>
              <a:t>administration</a:t>
            </a:r>
            <a:r>
              <a:rPr lang="en-US" dirty="0">
                <a:solidFill>
                  <a:srgbClr val="55565A"/>
                </a:solidFill>
              </a:rPr>
              <a:t>, </a:t>
            </a:r>
            <a:r>
              <a:rPr lang="en-US" u="sng" dirty="0">
                <a:solidFill>
                  <a:srgbClr val="55565A"/>
                </a:solidFill>
              </a:rPr>
              <a:t>interpretation</a:t>
            </a:r>
            <a:r>
              <a:rPr lang="en-US" dirty="0">
                <a:solidFill>
                  <a:srgbClr val="55565A"/>
                </a:solidFill>
              </a:rPr>
              <a:t>, and </a:t>
            </a:r>
            <a:r>
              <a:rPr lang="en-US" u="sng" dirty="0">
                <a:solidFill>
                  <a:srgbClr val="55565A"/>
                </a:solidFill>
              </a:rPr>
              <a:t>scoring</a:t>
            </a:r>
            <a:r>
              <a:rPr lang="en-US" dirty="0">
                <a:solidFill>
                  <a:srgbClr val="55565A"/>
                </a:solidFill>
              </a:rPr>
              <a:t> of the tests mentioned in the CPT descriptions and other medically accepted tests for evaluation of intellectual strengths, psychopathology, psychodynamics, mental health risks, insight, motivation, and other factors influencing treatment and prognosis. </a:t>
            </a:r>
          </a:p>
          <a:p>
            <a:r>
              <a:rPr lang="en-US" dirty="0">
                <a:solidFill>
                  <a:srgbClr val="55565A"/>
                </a:solidFill>
              </a:rPr>
              <a:t> </a:t>
            </a:r>
          </a:p>
          <a:p>
            <a:r>
              <a:rPr lang="en-US" sz="1600" b="1" dirty="0">
                <a:solidFill>
                  <a:srgbClr val="55565A"/>
                </a:solidFill>
              </a:rPr>
              <a:t>Documentation:</a:t>
            </a:r>
            <a:r>
              <a:rPr lang="en-US" sz="1600" dirty="0">
                <a:solidFill>
                  <a:srgbClr val="55565A"/>
                </a:solidFill>
              </a:rPr>
              <a:t> The medical record must indicate the presence of mental illness or signs of mental illness </a:t>
            </a:r>
            <a:r>
              <a:rPr lang="en-US" sz="1600" dirty="0" smtClean="0">
                <a:solidFill>
                  <a:srgbClr val="55565A"/>
                </a:solidFill>
              </a:rPr>
              <a:t>for:</a:t>
            </a:r>
          </a:p>
          <a:p>
            <a:pPr marL="285750" indent="-285750">
              <a:buFont typeface="Arial" panose="020B0604020202020204" pitchFamily="34" charset="0"/>
              <a:buChar char="•"/>
            </a:pPr>
            <a:r>
              <a:rPr lang="en-US" sz="1600" dirty="0" smtClean="0">
                <a:solidFill>
                  <a:srgbClr val="55565A"/>
                </a:solidFill>
              </a:rPr>
              <a:t>Detection </a:t>
            </a:r>
            <a:r>
              <a:rPr lang="en-US" sz="1600" dirty="0">
                <a:solidFill>
                  <a:srgbClr val="55565A"/>
                </a:solidFill>
              </a:rPr>
              <a:t>of neurologic diseases based on quantitative assessment of neurocognitive abilities (e.g., mild head injury, anoxic injuries, AIDS </a:t>
            </a:r>
            <a:r>
              <a:rPr lang="en-US" sz="1600" dirty="0" smtClean="0">
                <a:solidFill>
                  <a:srgbClr val="55565A"/>
                </a:solidFill>
              </a:rPr>
              <a:t>dementia)</a:t>
            </a:r>
          </a:p>
          <a:p>
            <a:pPr marL="285750" indent="-285750">
              <a:buFont typeface="Arial" panose="020B0604020202020204" pitchFamily="34" charset="0"/>
              <a:buChar char="•"/>
            </a:pPr>
            <a:r>
              <a:rPr lang="en-US" sz="1600" dirty="0" smtClean="0">
                <a:solidFill>
                  <a:srgbClr val="55565A"/>
                </a:solidFill>
              </a:rPr>
              <a:t>Differential </a:t>
            </a:r>
            <a:r>
              <a:rPr lang="en-US" sz="1600" dirty="0">
                <a:solidFill>
                  <a:srgbClr val="55565A"/>
                </a:solidFill>
              </a:rPr>
              <a:t>diagnosis between psychogenic and neurogenic </a:t>
            </a:r>
            <a:r>
              <a:rPr lang="en-US" sz="1600" dirty="0" smtClean="0">
                <a:solidFill>
                  <a:srgbClr val="55565A"/>
                </a:solidFill>
              </a:rPr>
              <a:t>syndromes</a:t>
            </a:r>
          </a:p>
          <a:p>
            <a:pPr marL="285750" indent="-285750">
              <a:buFont typeface="Arial" panose="020B0604020202020204" pitchFamily="34" charset="0"/>
              <a:buChar char="•"/>
            </a:pPr>
            <a:r>
              <a:rPr lang="en-US" sz="1600" dirty="0" smtClean="0">
                <a:solidFill>
                  <a:srgbClr val="55565A"/>
                </a:solidFill>
              </a:rPr>
              <a:t>Delineation </a:t>
            </a:r>
            <a:r>
              <a:rPr lang="en-US" sz="1600" dirty="0">
                <a:solidFill>
                  <a:srgbClr val="55565A"/>
                </a:solidFill>
              </a:rPr>
              <a:t>of the neurocognitive effects of central nervous system disorders </a:t>
            </a:r>
          </a:p>
          <a:p>
            <a:pPr marL="285750" indent="-285750">
              <a:buFont typeface="Arial" panose="020B0604020202020204" pitchFamily="34" charset="0"/>
              <a:buChar char="•"/>
            </a:pPr>
            <a:r>
              <a:rPr lang="en-US" sz="1600" dirty="0" smtClean="0">
                <a:solidFill>
                  <a:srgbClr val="55565A"/>
                </a:solidFill>
              </a:rPr>
              <a:t>Neurocognitive </a:t>
            </a:r>
            <a:r>
              <a:rPr lang="en-US" sz="1600" dirty="0">
                <a:solidFill>
                  <a:srgbClr val="55565A"/>
                </a:solidFill>
              </a:rPr>
              <a:t>monitoring of recovery or progression of central nervous system disorders; or </a:t>
            </a:r>
          </a:p>
          <a:p>
            <a:pPr marL="285750" indent="-285750">
              <a:buFont typeface="Arial" panose="020B0604020202020204" pitchFamily="34" charset="0"/>
              <a:buChar char="•"/>
            </a:pPr>
            <a:r>
              <a:rPr lang="en-US" sz="1600" dirty="0" smtClean="0">
                <a:solidFill>
                  <a:srgbClr val="55565A"/>
                </a:solidFill>
              </a:rPr>
              <a:t>Assessment </a:t>
            </a:r>
            <a:r>
              <a:rPr lang="en-US" sz="1600" dirty="0">
                <a:solidFill>
                  <a:srgbClr val="55565A"/>
                </a:solidFill>
              </a:rPr>
              <a:t>of neurocognitive functions for the formulation of rehabilitation and/or management strategies among individuals with neuropsychiatric disorders. Psychological testing is indicated as an aid in the diagnosis and therapeutic planning. The record must show the tests performed, scoring and interpretation, as well as the time </a:t>
            </a:r>
            <a:r>
              <a:rPr lang="en-US" sz="1600" dirty="0" smtClean="0">
                <a:solidFill>
                  <a:srgbClr val="55565A"/>
                </a:solidFill>
              </a:rPr>
              <a:t>involved </a:t>
            </a:r>
            <a:endParaRPr lang="en-US" sz="1600"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3216219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14</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Psychological Testing Continued</a:t>
            </a:r>
            <a:endParaRPr lang="en-US" sz="2800" dirty="0">
              <a:solidFill>
                <a:schemeClr val="accent1"/>
              </a:solidFill>
            </a:endParaRPr>
          </a:p>
        </p:txBody>
      </p:sp>
      <p:sp>
        <p:nvSpPr>
          <p:cNvPr id="4" name="TextBox 3"/>
          <p:cNvSpPr txBox="1"/>
          <p:nvPr/>
        </p:nvSpPr>
        <p:spPr>
          <a:xfrm>
            <a:off x="464025" y="1187355"/>
            <a:ext cx="8243247" cy="5355312"/>
          </a:xfrm>
          <a:prstGeom prst="rect">
            <a:avLst/>
          </a:prstGeom>
          <a:noFill/>
        </p:spPr>
        <p:txBody>
          <a:bodyPr wrap="square" rtlCol="0">
            <a:spAutoFit/>
          </a:bodyPr>
          <a:lstStyle/>
          <a:p>
            <a:r>
              <a:rPr lang="en-US" dirty="0" smtClean="0">
                <a:solidFill>
                  <a:srgbClr val="55565A"/>
                </a:solidFill>
              </a:rPr>
              <a:t>Code </a:t>
            </a:r>
            <a:r>
              <a:rPr lang="en-US" b="1" dirty="0">
                <a:solidFill>
                  <a:srgbClr val="E87722"/>
                </a:solidFill>
              </a:rPr>
              <a:t>96118</a:t>
            </a:r>
            <a:r>
              <a:rPr lang="en-US" dirty="0">
                <a:solidFill>
                  <a:srgbClr val="55565A"/>
                </a:solidFill>
              </a:rPr>
              <a:t> is defined by the CPT narrative and describes testing which is intended to diagnose and characterize the neurocognitive effects of medical disorders that impinge directly or indirectly on the brain.</a:t>
            </a:r>
          </a:p>
          <a:p>
            <a:r>
              <a:rPr lang="en-US" dirty="0">
                <a:solidFill>
                  <a:srgbClr val="55565A"/>
                </a:solidFill>
              </a:rPr>
              <a:t> </a:t>
            </a:r>
          </a:p>
          <a:p>
            <a:r>
              <a:rPr lang="en-US" dirty="0">
                <a:solidFill>
                  <a:srgbClr val="55565A"/>
                </a:solidFill>
              </a:rPr>
              <a:t>The content of neuropsychological testing procedure 96118 differs from that of psychological testing (96101, 96111, 96116) in that neuropsychological testing consists primarily of individually administered ability tests that comprehensively sample cognitive and performance domains that are known to be sensitive to the functional integrity of the brain (e.g., abstraction, memory and learning, attention, language, problem solving, sensorimotor functions, constructional praxis, etc.). </a:t>
            </a:r>
            <a:endParaRPr lang="en-US" dirty="0" smtClean="0">
              <a:solidFill>
                <a:srgbClr val="55565A"/>
              </a:solidFill>
            </a:endParaRPr>
          </a:p>
          <a:p>
            <a:endParaRPr lang="en-US" dirty="0">
              <a:solidFill>
                <a:srgbClr val="55565A"/>
              </a:solidFill>
            </a:endParaRPr>
          </a:p>
          <a:p>
            <a:r>
              <a:rPr lang="en-US" dirty="0">
                <a:solidFill>
                  <a:srgbClr val="55565A"/>
                </a:solidFill>
              </a:rPr>
              <a:t>Typically, psychological testing will require from four (4) to six (6) hours to perform, including administration, scoring and interpretation. If the testing is done over several days, the testing time should be combined and reported all on the last date of service. </a:t>
            </a:r>
            <a:endParaRPr lang="en-US" dirty="0" smtClean="0">
              <a:solidFill>
                <a:srgbClr val="55565A"/>
              </a:solidFill>
            </a:endParaRPr>
          </a:p>
          <a:p>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18122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15</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400" dirty="0" smtClean="0">
                <a:solidFill>
                  <a:schemeClr val="accent1"/>
                </a:solidFill>
              </a:rPr>
              <a:t>Vaccines</a:t>
            </a:r>
            <a:endParaRPr lang="en-US" sz="2400" dirty="0">
              <a:solidFill>
                <a:schemeClr val="accent1"/>
              </a:solidFill>
            </a:endParaRPr>
          </a:p>
        </p:txBody>
      </p:sp>
      <p:sp>
        <p:nvSpPr>
          <p:cNvPr id="4" name="TextBox 3"/>
          <p:cNvSpPr txBox="1"/>
          <p:nvPr/>
        </p:nvSpPr>
        <p:spPr>
          <a:xfrm>
            <a:off x="464025" y="1187355"/>
            <a:ext cx="8243247" cy="5909310"/>
          </a:xfrm>
          <a:prstGeom prst="rect">
            <a:avLst/>
          </a:prstGeom>
          <a:noFill/>
        </p:spPr>
        <p:txBody>
          <a:bodyPr wrap="square" rtlCol="0">
            <a:spAutoFit/>
          </a:bodyPr>
          <a:lstStyle/>
          <a:p>
            <a:r>
              <a:rPr lang="en-US" dirty="0" smtClean="0">
                <a:solidFill>
                  <a:srgbClr val="55565A"/>
                </a:solidFill>
              </a:rPr>
              <a:t>Ohio </a:t>
            </a:r>
            <a:r>
              <a:rPr lang="en-US" dirty="0">
                <a:solidFill>
                  <a:srgbClr val="55565A"/>
                </a:solidFill>
              </a:rPr>
              <a:t>Medicaid allows BH providers to administer and receive reimbursement for a limited number of vaccines to their adult clients and to children under the Vaccines for Children program, operated by the Ohio Department of Health (ODH). </a:t>
            </a:r>
            <a:endParaRPr lang="en-US" dirty="0" smtClean="0">
              <a:solidFill>
                <a:srgbClr val="55565A"/>
              </a:solidFill>
            </a:endParaRPr>
          </a:p>
          <a:p>
            <a:endParaRPr lang="en-US" dirty="0">
              <a:solidFill>
                <a:srgbClr val="55565A"/>
              </a:solidFill>
            </a:endParaRPr>
          </a:p>
          <a:p>
            <a:r>
              <a:rPr lang="en-US" dirty="0" smtClean="0">
                <a:solidFill>
                  <a:srgbClr val="55565A"/>
                </a:solidFill>
              </a:rPr>
              <a:t>Vaccines </a:t>
            </a:r>
            <a:r>
              <a:rPr lang="en-US" dirty="0">
                <a:solidFill>
                  <a:srgbClr val="55565A"/>
                </a:solidFill>
              </a:rPr>
              <a:t>may be administered at the following place of services: office, inpatient and outpatient residential facilities, and CMHC.</a:t>
            </a:r>
          </a:p>
          <a:p>
            <a:r>
              <a:rPr lang="en-US" dirty="0">
                <a:solidFill>
                  <a:srgbClr val="55565A"/>
                </a:solidFill>
              </a:rPr>
              <a:t> </a:t>
            </a:r>
          </a:p>
          <a:p>
            <a:r>
              <a:rPr lang="en-US" dirty="0">
                <a:solidFill>
                  <a:srgbClr val="55565A"/>
                </a:solidFill>
              </a:rPr>
              <a:t>The Vaccines for Children (VFC) program is a federally-funded program overseen by the Centers for Disease Control and Prevention (CDC) and administered by ODH. </a:t>
            </a:r>
            <a:endParaRPr lang="en-US" dirty="0" smtClean="0">
              <a:solidFill>
                <a:srgbClr val="55565A"/>
              </a:solidFill>
            </a:endParaRPr>
          </a:p>
          <a:p>
            <a:endParaRPr lang="en-US" dirty="0">
              <a:solidFill>
                <a:srgbClr val="55565A"/>
              </a:solidFill>
            </a:endParaRPr>
          </a:p>
          <a:p>
            <a:r>
              <a:rPr lang="en-US" dirty="0" smtClean="0">
                <a:solidFill>
                  <a:srgbClr val="55565A"/>
                </a:solidFill>
              </a:rPr>
              <a:t>The </a:t>
            </a:r>
            <a:r>
              <a:rPr lang="en-US" dirty="0">
                <a:solidFill>
                  <a:srgbClr val="55565A"/>
                </a:solidFill>
              </a:rPr>
              <a:t>VFC program supplies vaccines at no cost to public and private health care providers who enroll and agree to immunize eligible children in their medical practice or clinic</a:t>
            </a:r>
            <a:r>
              <a:rPr lang="en-US" dirty="0" smtClean="0">
                <a:solidFill>
                  <a:srgbClr val="55565A"/>
                </a:solidFill>
              </a:rPr>
              <a:t>.</a:t>
            </a:r>
          </a:p>
          <a:p>
            <a:endParaRPr lang="en-US" dirty="0">
              <a:solidFill>
                <a:srgbClr val="55565A"/>
              </a:solidFill>
            </a:endParaRPr>
          </a:p>
          <a:p>
            <a:r>
              <a:rPr lang="en-US" b="1" dirty="0" smtClean="0">
                <a:solidFill>
                  <a:srgbClr val="55565A"/>
                </a:solidFill>
              </a:rPr>
              <a:t>Note: Vaccines and labs are managed through </a:t>
            </a:r>
            <a:r>
              <a:rPr lang="en-US" b="1" dirty="0" err="1" smtClean="0">
                <a:solidFill>
                  <a:srgbClr val="55565A"/>
                </a:solidFill>
              </a:rPr>
              <a:t>UnitedHealthcare</a:t>
            </a:r>
            <a:r>
              <a:rPr lang="en-US" b="1" dirty="0" smtClean="0">
                <a:solidFill>
                  <a:srgbClr val="55565A"/>
                </a:solidFill>
              </a:rPr>
              <a:t>, not Optum</a:t>
            </a:r>
            <a:r>
              <a:rPr lang="en-US" dirty="0" smtClean="0">
                <a:solidFill>
                  <a:srgbClr val="55565A"/>
                </a:solidFill>
              </a:rPr>
              <a:t>.</a:t>
            </a:r>
            <a:endParaRPr lang="en-US" dirty="0">
              <a:solidFill>
                <a:srgbClr val="55565A"/>
              </a:solidFill>
            </a:endParaRPr>
          </a:p>
          <a:p>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69265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16</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400" dirty="0" smtClean="0">
                <a:solidFill>
                  <a:schemeClr val="accent1"/>
                </a:solidFill>
              </a:rPr>
              <a:t>Vaccines for Children (VFC) Eligibility Criteria</a:t>
            </a:r>
            <a:endParaRPr lang="en-US" sz="2400" dirty="0">
              <a:solidFill>
                <a:schemeClr val="accent1"/>
              </a:solidFill>
            </a:endParaRPr>
          </a:p>
        </p:txBody>
      </p:sp>
      <p:sp>
        <p:nvSpPr>
          <p:cNvPr id="4" name="TextBox 3"/>
          <p:cNvSpPr txBox="1"/>
          <p:nvPr/>
        </p:nvSpPr>
        <p:spPr>
          <a:xfrm>
            <a:off x="464025" y="1187355"/>
            <a:ext cx="8243247" cy="5478423"/>
          </a:xfrm>
          <a:prstGeom prst="rect">
            <a:avLst/>
          </a:prstGeom>
          <a:noFill/>
        </p:spPr>
        <p:txBody>
          <a:bodyPr wrap="square" rtlCol="0">
            <a:spAutoFit/>
          </a:bodyPr>
          <a:lstStyle/>
          <a:p>
            <a:r>
              <a:rPr lang="en-US" dirty="0" smtClean="0">
                <a:solidFill>
                  <a:srgbClr val="55565A"/>
                </a:solidFill>
              </a:rPr>
              <a:t>Children </a:t>
            </a:r>
            <a:r>
              <a:rPr lang="en-US" dirty="0">
                <a:solidFill>
                  <a:srgbClr val="55565A"/>
                </a:solidFill>
              </a:rPr>
              <a:t>through 18 years of age who meet at least one of the following criteria are eligible to receive VFC vaccines: </a:t>
            </a:r>
            <a:endParaRPr lang="en-US" dirty="0" smtClean="0">
              <a:solidFill>
                <a:srgbClr val="55565A"/>
              </a:solidFill>
            </a:endParaRPr>
          </a:p>
          <a:p>
            <a:pPr marL="285750" indent="-285750">
              <a:buFont typeface="Arial" panose="020B0604020202020204" pitchFamily="34" charset="0"/>
              <a:buChar char="•"/>
            </a:pPr>
            <a:r>
              <a:rPr lang="en-US" dirty="0" smtClean="0">
                <a:solidFill>
                  <a:srgbClr val="55565A"/>
                </a:solidFill>
              </a:rPr>
              <a:t>Medicaid </a:t>
            </a:r>
            <a:r>
              <a:rPr lang="en-US" dirty="0">
                <a:solidFill>
                  <a:srgbClr val="55565A"/>
                </a:solidFill>
              </a:rPr>
              <a:t>eligible: A child who is eligible for the Medicaid </a:t>
            </a:r>
            <a:r>
              <a:rPr lang="en-US" dirty="0" smtClean="0">
                <a:solidFill>
                  <a:srgbClr val="55565A"/>
                </a:solidFill>
              </a:rPr>
              <a:t>program</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Uninsured</a:t>
            </a:r>
            <a:r>
              <a:rPr lang="en-US" dirty="0">
                <a:solidFill>
                  <a:srgbClr val="55565A"/>
                </a:solidFill>
              </a:rPr>
              <a:t>: A child who has no health insurance </a:t>
            </a:r>
            <a:r>
              <a:rPr lang="en-US" dirty="0" smtClean="0">
                <a:solidFill>
                  <a:srgbClr val="55565A"/>
                </a:solidFill>
              </a:rPr>
              <a:t>coverage</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American </a:t>
            </a:r>
            <a:r>
              <a:rPr lang="en-US" dirty="0">
                <a:solidFill>
                  <a:srgbClr val="55565A"/>
                </a:solidFill>
              </a:rPr>
              <a:t>Indian or Alaska Native: As defined by the Indian Health Care Improvement </a:t>
            </a:r>
            <a:r>
              <a:rPr lang="en-US" dirty="0" smtClean="0">
                <a:solidFill>
                  <a:srgbClr val="55565A"/>
                </a:solidFill>
              </a:rPr>
              <a:t>Act </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Underinsured</a:t>
            </a:r>
            <a:r>
              <a:rPr lang="en-US" dirty="0">
                <a:solidFill>
                  <a:srgbClr val="55565A"/>
                </a:solidFill>
              </a:rPr>
              <a:t>: A child who has health insurance, but the coverage does not include vaccines; a child  </a:t>
            </a:r>
            <a:r>
              <a:rPr lang="en-US" dirty="0" smtClean="0">
                <a:solidFill>
                  <a:srgbClr val="55565A"/>
                </a:solidFill>
              </a:rPr>
              <a:t>whose </a:t>
            </a:r>
            <a:r>
              <a:rPr lang="en-US" dirty="0">
                <a:solidFill>
                  <a:srgbClr val="55565A"/>
                </a:solidFill>
              </a:rPr>
              <a:t>insurance covers only selected vaccines (VFC eligible for non-covered vaccines only</a:t>
            </a:r>
            <a:r>
              <a:rPr lang="en-US" dirty="0" smtClean="0">
                <a:solidFill>
                  <a:srgbClr val="55565A"/>
                </a:solidFill>
              </a:rPr>
              <a:t>)</a:t>
            </a:r>
          </a:p>
          <a:p>
            <a:endParaRPr lang="en-US" sz="800" dirty="0">
              <a:solidFill>
                <a:srgbClr val="55565A"/>
              </a:solidFill>
            </a:endParaRPr>
          </a:p>
          <a:p>
            <a:r>
              <a:rPr lang="en-US" i="1" dirty="0">
                <a:solidFill>
                  <a:srgbClr val="55565A"/>
                </a:solidFill>
              </a:rPr>
              <a:t>Underinsured children are eligible to receive VFC vaccines only through a Federally Qualified Health Center (FQHC), or Rural Health Clinic (RHC) or under an approved deputation agreement. </a:t>
            </a:r>
          </a:p>
          <a:p>
            <a:endParaRPr lang="en-US" sz="800" dirty="0">
              <a:solidFill>
                <a:srgbClr val="55565A"/>
              </a:solidFill>
            </a:endParaRPr>
          </a:p>
          <a:p>
            <a:r>
              <a:rPr lang="en-US" dirty="0" smtClean="0">
                <a:solidFill>
                  <a:srgbClr val="55565A"/>
                </a:solidFill>
              </a:rPr>
              <a:t>Children </a:t>
            </a:r>
            <a:r>
              <a:rPr lang="en-US" dirty="0">
                <a:solidFill>
                  <a:srgbClr val="55565A"/>
                </a:solidFill>
              </a:rPr>
              <a:t>whose health insurance covers the cost of vaccinations are not eligible for VFC vaccines, even when a claim for the cost of the vaccine and its administration would be denied for payment by the insurance carrier because the plan's deductible had not been met.</a:t>
            </a: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3291523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0" y="1371600"/>
            <a:ext cx="5943600" cy="2689656"/>
          </a:xfrm>
        </p:spPr>
        <p:txBody>
          <a:bodyPr/>
          <a:lstStyle/>
          <a:p>
            <a:r>
              <a:rPr lang="en-US" altLang="en-US" sz="3600" dirty="0" smtClean="0">
                <a:solidFill>
                  <a:schemeClr val="accent1"/>
                </a:solidFill>
                <a:ea typeface="Arial Unicode MS" pitchFamily="34" charset="-128"/>
                <a:cs typeface="Arial Unicode MS" pitchFamily="34" charset="-128"/>
              </a:rPr>
              <a:t>Benefits and </a:t>
            </a:r>
            <a:br>
              <a:rPr lang="en-US" altLang="en-US" sz="3600" dirty="0" smtClean="0">
                <a:solidFill>
                  <a:schemeClr val="accent1"/>
                </a:solidFill>
                <a:ea typeface="Arial Unicode MS" pitchFamily="34" charset="-128"/>
                <a:cs typeface="Arial Unicode MS" pitchFamily="34" charset="-128"/>
              </a:rPr>
            </a:br>
            <a:r>
              <a:rPr lang="en-US" altLang="en-US" sz="3600" dirty="0" smtClean="0">
                <a:solidFill>
                  <a:schemeClr val="accent1"/>
                </a:solidFill>
                <a:ea typeface="Arial Unicode MS" pitchFamily="34" charset="-128"/>
                <a:cs typeface="Arial Unicode MS" pitchFamily="34" charset="-128"/>
              </a:rPr>
              <a:t>Authorizations</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smtClean="0">
                <a:solidFill>
                  <a:srgbClr val="FFFFFF"/>
                </a:solidFill>
              </a:rPr>
              <a:pPr algn="r"/>
              <a:t>17</a:t>
            </a:fld>
            <a:endParaRPr dirty="0">
              <a:solidFill>
                <a:srgbClr val="FFFFFF"/>
              </a:solidFill>
            </a:endParaRPr>
          </a:p>
        </p:txBody>
      </p:sp>
    </p:spTree>
    <p:extLst>
      <p:ext uri="{BB962C8B-B14F-4D97-AF65-F5344CB8AC3E}">
        <p14:creationId xmlns:p14="http://schemas.microsoft.com/office/powerpoint/2010/main" val="279065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18</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400" dirty="0" smtClean="0">
                <a:solidFill>
                  <a:schemeClr val="accent1"/>
                </a:solidFill>
              </a:rPr>
              <a:t>Benefits and Prior Authorization</a:t>
            </a:r>
            <a:endParaRPr lang="en-US" sz="2400" dirty="0">
              <a:solidFill>
                <a:schemeClr val="accent1"/>
              </a:solidFill>
            </a:endParaRPr>
          </a:p>
        </p:txBody>
      </p:sp>
      <p:sp>
        <p:nvSpPr>
          <p:cNvPr id="4" name="TextBox 3"/>
          <p:cNvSpPr txBox="1"/>
          <p:nvPr/>
        </p:nvSpPr>
        <p:spPr>
          <a:xfrm>
            <a:off x="464025" y="1187355"/>
            <a:ext cx="8243247" cy="2585323"/>
          </a:xfrm>
          <a:prstGeom prst="rect">
            <a:avLst/>
          </a:prstGeom>
          <a:noFill/>
        </p:spPr>
        <p:txBody>
          <a:bodyPr wrap="square" rtlCol="0">
            <a:spAutoFit/>
          </a:bodyPr>
          <a:lstStyle/>
          <a:p>
            <a:r>
              <a:rPr lang="en-US" dirty="0" smtClean="0">
                <a:solidFill>
                  <a:srgbClr val="55565A"/>
                </a:solidFill>
              </a:rPr>
              <a:t>A </a:t>
            </a:r>
            <a:r>
              <a:rPr lang="en-US" dirty="0">
                <a:solidFill>
                  <a:srgbClr val="55565A"/>
                </a:solidFill>
              </a:rPr>
              <a:t>coverage and limitations workbook has been created to assist providers in understanding the redesigned behavioral health benefit from a coding, payment, practitioner, and coverage perspective. </a:t>
            </a:r>
            <a:endParaRPr lang="en-US" dirty="0" smtClean="0">
              <a:solidFill>
                <a:srgbClr val="55565A"/>
              </a:solidFill>
            </a:endParaRPr>
          </a:p>
          <a:p>
            <a:endParaRPr lang="en-US" dirty="0">
              <a:solidFill>
                <a:srgbClr val="55565A"/>
              </a:solidFill>
            </a:endParaRPr>
          </a:p>
          <a:p>
            <a:r>
              <a:rPr lang="en-US" dirty="0" smtClean="0">
                <a:solidFill>
                  <a:srgbClr val="55565A"/>
                </a:solidFill>
              </a:rPr>
              <a:t>The </a:t>
            </a:r>
            <a:r>
              <a:rPr lang="en-US" dirty="0">
                <a:solidFill>
                  <a:srgbClr val="55565A"/>
                </a:solidFill>
              </a:rPr>
              <a:t>workbook may be found at: </a:t>
            </a:r>
            <a:r>
              <a:rPr lang="en-US" dirty="0">
                <a:solidFill>
                  <a:srgbClr val="0070C0"/>
                </a:solidFill>
              </a:rPr>
              <a:t>http://</a:t>
            </a:r>
            <a:r>
              <a:rPr lang="en-US" dirty="0" smtClean="0">
                <a:solidFill>
                  <a:srgbClr val="0070C0"/>
                </a:solidFill>
              </a:rPr>
              <a:t>bh.medicaid.ohio.gov/manuals</a:t>
            </a:r>
            <a:r>
              <a:rPr lang="en-US" dirty="0" smtClean="0">
                <a:solidFill>
                  <a:srgbClr val="55565A"/>
                </a:solidFill>
              </a:rPr>
              <a:t>. In </a:t>
            </a:r>
            <a:r>
              <a:rPr lang="en-US" dirty="0">
                <a:solidFill>
                  <a:srgbClr val="55565A"/>
                </a:solidFill>
              </a:rPr>
              <a:t>the redesigned benefit package, there are services and/or levels of care that are subject to prior authorization</a:t>
            </a:r>
            <a:r>
              <a:rPr lang="en-US" dirty="0" smtClean="0">
                <a:solidFill>
                  <a:srgbClr val="55565A"/>
                </a:solidFill>
              </a:rPr>
              <a:t>.</a:t>
            </a:r>
          </a:p>
          <a:p>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1552229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19</a:t>
            </a:fld>
            <a:endParaRPr dirty="0">
              <a:solidFill>
                <a:srgbClr val="55565A"/>
              </a:solidFill>
            </a:endParaRPr>
          </a:p>
        </p:txBody>
      </p:sp>
      <p:sp>
        <p:nvSpPr>
          <p:cNvPr id="3" name="TextBox 2"/>
          <p:cNvSpPr txBox="1"/>
          <p:nvPr/>
        </p:nvSpPr>
        <p:spPr>
          <a:xfrm>
            <a:off x="581891" y="558140"/>
            <a:ext cx="3986989" cy="461665"/>
          </a:xfrm>
          <a:prstGeom prst="rect">
            <a:avLst/>
          </a:prstGeom>
          <a:noFill/>
        </p:spPr>
        <p:txBody>
          <a:bodyPr wrap="none" rtlCol="0">
            <a:spAutoFit/>
          </a:bodyPr>
          <a:lstStyle/>
          <a:p>
            <a:r>
              <a:rPr lang="en-US" sz="2400" dirty="0" smtClean="0">
                <a:solidFill>
                  <a:schemeClr val="accent1"/>
                </a:solidFill>
                <a:latin typeface="+mj-lt"/>
              </a:rPr>
              <a:t>Authorization Requirements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238250"/>
            <a:ext cx="7934325" cy="4381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150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Behavioral Health Carve-In Ohio Medicaid</a:t>
            </a:r>
            <a:endParaRPr lang="en-US" dirty="0"/>
          </a:p>
        </p:txBody>
      </p:sp>
      <p:sp>
        <p:nvSpPr>
          <p:cNvPr id="7" name="Content Placeholder 6"/>
          <p:cNvSpPr>
            <a:spLocks noGrp="1"/>
          </p:cNvSpPr>
          <p:nvPr>
            <p:ph idx="1"/>
          </p:nvPr>
        </p:nvSpPr>
        <p:spPr>
          <a:xfrm>
            <a:off x="461387" y="1354138"/>
            <a:ext cx="8396863" cy="3585997"/>
          </a:xfrm>
        </p:spPr>
        <p:txBody>
          <a:bodyPr/>
          <a:lstStyle/>
          <a:p>
            <a:pPr marL="342900" indent="-342900">
              <a:buFont typeface="Arial" panose="020B0604020202020204" pitchFamily="34" charset="0"/>
              <a:buChar char="•"/>
            </a:pPr>
            <a:r>
              <a:rPr lang="en-US" dirty="0" smtClean="0"/>
              <a:t>Today: Behavioral Health Carve-In 7/1/2018</a:t>
            </a:r>
          </a:p>
          <a:p>
            <a:pPr marL="741363" lvl="1" indent="-342900"/>
            <a:r>
              <a:rPr lang="en-US" dirty="0" smtClean="0"/>
              <a:t>Services &amp; Benefits</a:t>
            </a:r>
          </a:p>
          <a:p>
            <a:pPr marL="741363" lvl="1" indent="-342900"/>
            <a:r>
              <a:rPr lang="en-US" dirty="0" smtClean="0"/>
              <a:t>Prior Authorization &amp; Notification Requirements</a:t>
            </a:r>
          </a:p>
          <a:p>
            <a:pPr marL="741363" lvl="1" indent="-342900"/>
            <a:r>
              <a:rPr lang="en-US" dirty="0" smtClean="0"/>
              <a:t>Billing and Claims Submissions</a:t>
            </a:r>
          </a:p>
          <a:p>
            <a:pPr marL="741363" lvl="1" indent="-342900"/>
            <a:r>
              <a:rPr lang="en-US" dirty="0" smtClean="0"/>
              <a:t>Claim Reconsideration Process</a:t>
            </a:r>
          </a:p>
          <a:p>
            <a:pPr marL="741363" lvl="1" indent="-342900"/>
            <a:r>
              <a:rPr lang="en-US" dirty="0" smtClean="0"/>
              <a:t>Provider Resources</a:t>
            </a:r>
          </a:p>
          <a:p>
            <a:pPr marL="741363" lvl="1" indent="-342900"/>
            <a:r>
              <a:rPr lang="en-US" dirty="0" smtClean="0"/>
              <a:t>How to Contact Us</a:t>
            </a:r>
          </a:p>
          <a:p>
            <a:pPr marL="342900" indent="-342900">
              <a:buFont typeface="Arial" panose="020B0604020202020204" pitchFamily="34" charset="0"/>
              <a:buChar char="•"/>
            </a:pPr>
            <a:r>
              <a:rPr lang="en-US" dirty="0" smtClean="0"/>
              <a:t>Past: Behavioral Health Redesign 1/1/2018</a:t>
            </a:r>
          </a:p>
          <a:p>
            <a:pPr marL="741363" lvl="1" indent="-342900"/>
            <a:endParaRPr lang="en-US" dirty="0" smtClean="0"/>
          </a:p>
          <a:p>
            <a:pPr marL="741363" lvl="1" indent="-342900"/>
            <a:endParaRPr lang="en-US" dirty="0"/>
          </a:p>
        </p:txBody>
      </p:sp>
      <p:sp>
        <p:nvSpPr>
          <p:cNvPr id="2" name="Rectangle 1"/>
          <p:cNvSpPr/>
          <p:nvPr/>
        </p:nvSpPr>
        <p:spPr>
          <a:xfrm>
            <a:off x="534390" y="4987637"/>
            <a:ext cx="8063345"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0">
              <a:buNone/>
            </a:pPr>
            <a:r>
              <a:rPr lang="en-US" dirty="0"/>
              <a:t>**Please note the ODM material in this presentation is current as of ODM’s Behavioral Health Provider Manual published on </a:t>
            </a:r>
            <a:r>
              <a:rPr lang="en-US" dirty="0" smtClean="0"/>
              <a:t>1/30/18.**</a:t>
            </a:r>
            <a:endParaRPr lang="en-US" dirty="0"/>
          </a:p>
        </p:txBody>
      </p:sp>
    </p:spTree>
    <p:extLst>
      <p:ext uri="{BB962C8B-B14F-4D97-AF65-F5344CB8AC3E}">
        <p14:creationId xmlns:p14="http://schemas.microsoft.com/office/powerpoint/2010/main" val="348739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20</a:t>
            </a:fld>
            <a:endParaRPr dirty="0">
              <a:solidFill>
                <a:srgbClr val="55565A"/>
              </a:solidFill>
            </a:endParaRPr>
          </a:p>
        </p:txBody>
      </p:sp>
      <p:sp>
        <p:nvSpPr>
          <p:cNvPr id="4" name="TextBox 3"/>
          <p:cNvSpPr txBox="1"/>
          <p:nvPr/>
        </p:nvSpPr>
        <p:spPr>
          <a:xfrm>
            <a:off x="581891" y="558139"/>
            <a:ext cx="4738798" cy="461665"/>
          </a:xfrm>
          <a:prstGeom prst="rect">
            <a:avLst/>
          </a:prstGeom>
          <a:noFill/>
        </p:spPr>
        <p:txBody>
          <a:bodyPr wrap="none" rtlCol="0">
            <a:spAutoFit/>
          </a:bodyPr>
          <a:lstStyle/>
          <a:p>
            <a:r>
              <a:rPr lang="en-US" sz="2400" dirty="0" smtClean="0">
                <a:solidFill>
                  <a:schemeClr val="accent1"/>
                </a:solidFill>
                <a:latin typeface="+mj-lt"/>
              </a:rPr>
              <a:t>Authorization Requirements cont.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364488"/>
            <a:ext cx="79343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999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304801"/>
            <a:ext cx="8396863" cy="620358"/>
          </a:xfrm>
        </p:spPr>
        <p:txBody>
          <a:bodyPr/>
          <a:lstStyle/>
          <a:p>
            <a:r>
              <a:rPr lang="en-US" sz="2800" dirty="0" smtClean="0">
                <a:solidFill>
                  <a:schemeClr val="accent1"/>
                </a:solidFill>
              </a:rPr>
              <a:t>Authorization</a:t>
            </a:r>
            <a:endParaRPr lang="en-US" sz="2800" dirty="0">
              <a:solidFill>
                <a:schemeClr val="accent1"/>
              </a:solidFill>
            </a:endParaRPr>
          </a:p>
        </p:txBody>
      </p:sp>
      <p:sp>
        <p:nvSpPr>
          <p:cNvPr id="4" name="Rectangle 3"/>
          <p:cNvSpPr/>
          <p:nvPr/>
        </p:nvSpPr>
        <p:spPr bwMode="auto">
          <a:xfrm>
            <a:off x="303189" y="1376680"/>
            <a:ext cx="4251572" cy="39550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solidFill>
                  <a:schemeClr val="bg1"/>
                </a:solidFill>
                <a:ea typeface="Segoe UI" pitchFamily="34" charset="0"/>
                <a:cs typeface="Arial" panose="020B0604020202020204" pitchFamily="34" charset="0"/>
              </a:rPr>
              <a:t>Non-emergent situations </a:t>
            </a:r>
            <a:endParaRPr lang="en-US" sz="1400" dirty="0">
              <a:solidFill>
                <a:schemeClr val="bg1"/>
              </a:solidFill>
              <a:ea typeface="Segoe UI" pitchFamily="34" charset="0"/>
              <a:cs typeface="Arial" panose="020B0604020202020204" pitchFamily="34" charset="0"/>
            </a:endParaRPr>
          </a:p>
        </p:txBody>
      </p:sp>
      <p:sp>
        <p:nvSpPr>
          <p:cNvPr id="5" name="Rectangle 4"/>
          <p:cNvSpPr/>
          <p:nvPr/>
        </p:nvSpPr>
        <p:spPr bwMode="auto">
          <a:xfrm>
            <a:off x="4587721" y="1376678"/>
            <a:ext cx="4284529" cy="3955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solidFill>
                  <a:schemeClr val="bg1"/>
                </a:solidFill>
                <a:ea typeface="Segoe UI" pitchFamily="34" charset="0"/>
                <a:cs typeface="Arial" panose="020B0604020202020204" pitchFamily="34" charset="0"/>
              </a:rPr>
              <a:t>Emergent situations</a:t>
            </a:r>
            <a:endParaRPr lang="en-US" sz="1400" dirty="0">
              <a:solidFill>
                <a:schemeClr val="bg1"/>
              </a:solidFill>
              <a:ea typeface="Segoe UI" pitchFamily="34" charset="0"/>
              <a:cs typeface="Arial" panose="020B0604020202020204" pitchFamily="34" charset="0"/>
            </a:endParaRPr>
          </a:p>
        </p:txBody>
      </p:sp>
      <p:sp>
        <p:nvSpPr>
          <p:cNvPr id="6" name="TextBox 5"/>
          <p:cNvSpPr txBox="1"/>
          <p:nvPr/>
        </p:nvSpPr>
        <p:spPr>
          <a:xfrm>
            <a:off x="303189" y="1782340"/>
            <a:ext cx="4251572" cy="355166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2713" indent="-112713">
              <a:lnSpc>
                <a:spcPct val="150000"/>
              </a:lnSpc>
              <a:buFontTx/>
              <a:buChar char="•"/>
              <a:defRPr/>
            </a:pPr>
            <a:r>
              <a:rPr lang="en-US" altLang="en-US" sz="1400" dirty="0">
                <a:solidFill>
                  <a:schemeClr val="accent5">
                    <a:lumMod val="50000"/>
                  </a:schemeClr>
                </a:solidFill>
                <a:ea typeface="Arial Unicode MS" pitchFamily="34" charset="-128"/>
                <a:cs typeface="Arial Unicode MS" pitchFamily="34" charset="-128"/>
              </a:rPr>
              <a:t>Prior authorization can be obtained by a member, family member, or a provider. When calling UHC, be prepared to provide demographic information and a brief description of the presenting problem. UHC will explain the services available under their benefit plan</a:t>
            </a:r>
            <a:r>
              <a:rPr lang="en-US" altLang="en-US" sz="1400" dirty="0">
                <a:solidFill>
                  <a:srgbClr val="005293"/>
                </a:solidFill>
                <a:ea typeface="Arial Unicode MS" pitchFamily="34" charset="-128"/>
                <a:cs typeface="Arial Unicode MS" pitchFamily="34" charset="-128"/>
              </a:rPr>
              <a:t>.</a:t>
            </a:r>
          </a:p>
        </p:txBody>
      </p:sp>
      <p:sp>
        <p:nvSpPr>
          <p:cNvPr id="7" name="TextBox 6"/>
          <p:cNvSpPr txBox="1"/>
          <p:nvPr/>
        </p:nvSpPr>
        <p:spPr>
          <a:xfrm>
            <a:off x="4588688" y="1782340"/>
            <a:ext cx="4283562" cy="355166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2713" indent="-112713">
              <a:lnSpc>
                <a:spcPct val="150000"/>
              </a:lnSpc>
              <a:spcAft>
                <a:spcPts val="600"/>
              </a:spcAft>
              <a:buFontTx/>
              <a:buChar char="•"/>
              <a:defRPr/>
            </a:pPr>
            <a:r>
              <a:rPr lang="en-US" altLang="en-US" sz="1400" dirty="0">
                <a:solidFill>
                  <a:schemeClr val="accent5">
                    <a:lumMod val="50000"/>
                  </a:schemeClr>
                </a:solidFill>
                <a:ea typeface="Arial Unicode MS" pitchFamily="34" charset="-128"/>
                <a:cs typeface="Arial Unicode MS" pitchFamily="34" charset="-128"/>
              </a:rPr>
              <a:t>A medical professional, a member, or a lay person in an emergency situation can identify the need for behavioral health services. Conditions that warrant an emergency admission are situations in which there is a clear and immediate risk to the safety of the member or another person as a direct result of mental illness or substance abuse. </a:t>
            </a:r>
          </a:p>
          <a:p>
            <a:pPr marL="112713" indent="-112713">
              <a:lnSpc>
                <a:spcPct val="150000"/>
              </a:lnSpc>
              <a:buFontTx/>
              <a:buChar char="•"/>
              <a:defRPr/>
            </a:pPr>
            <a:r>
              <a:rPr lang="en-US" altLang="en-US" sz="1400" dirty="0">
                <a:solidFill>
                  <a:schemeClr val="accent5">
                    <a:lumMod val="50000"/>
                  </a:schemeClr>
                </a:solidFill>
                <a:ea typeface="Arial Unicode MS" pitchFamily="34" charset="-128"/>
                <a:cs typeface="Arial Unicode MS" pitchFamily="34" charset="-128"/>
              </a:rPr>
              <a:t>Contact UHC for prior authorization of continued stay or additional care.</a:t>
            </a:r>
          </a:p>
        </p:txBody>
      </p:sp>
      <p:sp>
        <p:nvSpPr>
          <p:cNvPr id="3" name="Slide Number Placeholder 2"/>
          <p:cNvSpPr>
            <a:spLocks noGrp="1"/>
          </p:cNvSpPr>
          <p:nvPr>
            <p:ph type="sldNum" sz="quarter" idx="12"/>
          </p:nvPr>
        </p:nvSpPr>
        <p:spPr/>
        <p:txBody>
          <a:bodyPr/>
          <a:lstStyle/>
          <a:p>
            <a:fld id="{F18F5FCC-583C-47C6-9953-2F6AD74D46AE}" type="slidenum">
              <a:rPr lang="en-US" smtClean="0"/>
              <a:pPr/>
              <a:t>21</a:t>
            </a:fld>
            <a:endParaRPr lang="en-US" dirty="0"/>
          </a:p>
        </p:txBody>
      </p:sp>
      <p:sp>
        <p:nvSpPr>
          <p:cNvPr id="8" name="TextBox 7"/>
          <p:cNvSpPr txBox="1"/>
          <p:nvPr/>
        </p:nvSpPr>
        <p:spPr>
          <a:xfrm>
            <a:off x="1473199" y="5417968"/>
            <a:ext cx="6785789" cy="830997"/>
          </a:xfrm>
          <a:prstGeom prst="rect">
            <a:avLst/>
          </a:prstGeom>
          <a:noFill/>
        </p:spPr>
        <p:txBody>
          <a:bodyPr wrap="square" rtlCol="0">
            <a:spAutoFit/>
          </a:bodyPr>
          <a:lstStyle/>
          <a:p>
            <a:pPr marL="0" lvl="1" algn="ctr">
              <a:spcBef>
                <a:spcPct val="0"/>
              </a:spcBef>
            </a:pPr>
            <a:r>
              <a:rPr lang="en-US" altLang="en-US" sz="2400" b="1" dirty="0" smtClean="0">
                <a:solidFill>
                  <a:schemeClr val="accent5">
                    <a:lumMod val="50000"/>
                  </a:schemeClr>
                </a:solidFill>
                <a:ea typeface="Arial Unicode MS" pitchFamily="34" charset="-128"/>
                <a:cs typeface="Arial Unicode MS" pitchFamily="34" charset="-128"/>
              </a:rPr>
              <a:t>Authorization </a:t>
            </a:r>
            <a:r>
              <a:rPr lang="en-US" altLang="en-US" sz="2400" b="1" dirty="0">
                <a:solidFill>
                  <a:schemeClr val="accent5">
                    <a:lumMod val="50000"/>
                  </a:schemeClr>
                </a:solidFill>
                <a:ea typeface="Arial Unicode MS" pitchFamily="34" charset="-128"/>
                <a:cs typeface="Arial Unicode MS" pitchFamily="34" charset="-128"/>
              </a:rPr>
              <a:t>phone number: </a:t>
            </a:r>
            <a:r>
              <a:rPr lang="en-US" sz="2400" b="1" dirty="0">
                <a:cs typeface="Arial" pitchFamily="34" charset="0"/>
              </a:rPr>
              <a:t>1-866-261-7692</a:t>
            </a:r>
          </a:p>
          <a:p>
            <a:pPr algn="ctr">
              <a:spcBef>
                <a:spcPct val="0"/>
              </a:spcBef>
            </a:pPr>
            <a:r>
              <a:rPr lang="en-US" sz="2400" dirty="0" smtClean="0">
                <a:solidFill>
                  <a:schemeClr val="accent5">
                    <a:lumMod val="50000"/>
                  </a:schemeClr>
                </a:solidFill>
              </a:rPr>
              <a:t> </a:t>
            </a:r>
            <a:endParaRPr lang="en-US" altLang="en-US" sz="2400" b="1" dirty="0">
              <a:solidFill>
                <a:schemeClr val="accent5">
                  <a:lumMod val="50000"/>
                </a:schemeClr>
              </a:solidFill>
            </a:endParaRPr>
          </a:p>
        </p:txBody>
      </p:sp>
      <p:sp>
        <p:nvSpPr>
          <p:cNvPr id="10" name="Freeform 17"/>
          <p:cNvSpPr>
            <a:spLocks noEditPoints="1"/>
          </p:cNvSpPr>
          <p:nvPr/>
        </p:nvSpPr>
        <p:spPr bwMode="auto">
          <a:xfrm>
            <a:off x="1138799" y="5368838"/>
            <a:ext cx="381242" cy="464628"/>
          </a:xfrm>
          <a:custGeom>
            <a:avLst/>
            <a:gdLst>
              <a:gd name="T0" fmla="*/ 758 w 1102"/>
              <a:gd name="T1" fmla="*/ 1159 h 1159"/>
              <a:gd name="T2" fmla="*/ 758 w 1102"/>
              <a:gd name="T3" fmla="*/ 1159 h 1159"/>
              <a:gd name="T4" fmla="*/ 535 w 1102"/>
              <a:gd name="T5" fmla="*/ 1096 h 1159"/>
              <a:gd name="T6" fmla="*/ 47 w 1102"/>
              <a:gd name="T7" fmla="*/ 533 h 1159"/>
              <a:gd name="T8" fmla="*/ 49 w 1102"/>
              <a:gd name="T9" fmla="*/ 201 h 1159"/>
              <a:gd name="T10" fmla="*/ 213 w 1102"/>
              <a:gd name="T11" fmla="*/ 23 h 1159"/>
              <a:gd name="T12" fmla="*/ 319 w 1102"/>
              <a:gd name="T13" fmla="*/ 32 h 1159"/>
              <a:gd name="T14" fmla="*/ 458 w 1102"/>
              <a:gd name="T15" fmla="*/ 252 h 1159"/>
              <a:gd name="T16" fmla="*/ 420 w 1102"/>
              <a:gd name="T17" fmla="*/ 376 h 1159"/>
              <a:gd name="T18" fmla="*/ 350 w 1102"/>
              <a:gd name="T19" fmla="*/ 434 h 1159"/>
              <a:gd name="T20" fmla="*/ 323 w 1102"/>
              <a:gd name="T21" fmla="*/ 511 h 1159"/>
              <a:gd name="T22" fmla="*/ 362 w 1102"/>
              <a:gd name="T23" fmla="*/ 597 h 1159"/>
              <a:gd name="T24" fmla="*/ 551 w 1102"/>
              <a:gd name="T25" fmla="*/ 803 h 1159"/>
              <a:gd name="T26" fmla="*/ 605 w 1102"/>
              <a:gd name="T27" fmla="*/ 830 h 1159"/>
              <a:gd name="T28" fmla="*/ 679 w 1102"/>
              <a:gd name="T29" fmla="*/ 813 h 1159"/>
              <a:gd name="T30" fmla="*/ 746 w 1102"/>
              <a:gd name="T31" fmla="*/ 752 h 1159"/>
              <a:gd name="T32" fmla="*/ 888 w 1102"/>
              <a:gd name="T33" fmla="*/ 736 h 1159"/>
              <a:gd name="T34" fmla="*/ 1068 w 1102"/>
              <a:gd name="T35" fmla="*/ 887 h 1159"/>
              <a:gd name="T36" fmla="*/ 1057 w 1102"/>
              <a:gd name="T37" fmla="*/ 1019 h 1159"/>
              <a:gd name="T38" fmla="*/ 846 w 1102"/>
              <a:gd name="T39" fmla="*/ 1148 h 1159"/>
              <a:gd name="T40" fmla="*/ 789 w 1102"/>
              <a:gd name="T41" fmla="*/ 1157 h 1159"/>
              <a:gd name="T42" fmla="*/ 758 w 1102"/>
              <a:gd name="T43" fmla="*/ 1159 h 1159"/>
              <a:gd name="T44" fmla="*/ 261 w 1102"/>
              <a:gd name="T45" fmla="*/ 43 h 1159"/>
              <a:gd name="T46" fmla="*/ 234 w 1102"/>
              <a:gd name="T47" fmla="*/ 52 h 1159"/>
              <a:gd name="T48" fmla="*/ 81 w 1102"/>
              <a:gd name="T49" fmla="*/ 216 h 1159"/>
              <a:gd name="T50" fmla="*/ 81 w 1102"/>
              <a:gd name="T51" fmla="*/ 520 h 1159"/>
              <a:gd name="T52" fmla="*/ 553 w 1102"/>
              <a:gd name="T53" fmla="*/ 1065 h 1159"/>
              <a:gd name="T54" fmla="*/ 756 w 1102"/>
              <a:gd name="T55" fmla="*/ 1123 h 1159"/>
              <a:gd name="T56" fmla="*/ 780 w 1102"/>
              <a:gd name="T57" fmla="*/ 1119 h 1159"/>
              <a:gd name="T58" fmla="*/ 836 w 1102"/>
              <a:gd name="T59" fmla="*/ 1112 h 1159"/>
              <a:gd name="T60" fmla="*/ 1028 w 1102"/>
              <a:gd name="T61" fmla="*/ 992 h 1159"/>
              <a:gd name="T62" fmla="*/ 1035 w 1102"/>
              <a:gd name="T63" fmla="*/ 909 h 1159"/>
              <a:gd name="T64" fmla="*/ 868 w 1102"/>
              <a:gd name="T65" fmla="*/ 767 h 1159"/>
              <a:gd name="T66" fmla="*/ 767 w 1102"/>
              <a:gd name="T67" fmla="*/ 777 h 1159"/>
              <a:gd name="T68" fmla="*/ 702 w 1102"/>
              <a:gd name="T69" fmla="*/ 839 h 1159"/>
              <a:gd name="T70" fmla="*/ 591 w 1102"/>
              <a:gd name="T71" fmla="*/ 864 h 1159"/>
              <a:gd name="T72" fmla="*/ 530 w 1102"/>
              <a:gd name="T73" fmla="*/ 831 h 1159"/>
              <a:gd name="T74" fmla="*/ 332 w 1102"/>
              <a:gd name="T75" fmla="*/ 617 h 1159"/>
              <a:gd name="T76" fmla="*/ 288 w 1102"/>
              <a:gd name="T77" fmla="*/ 522 h 1159"/>
              <a:gd name="T78" fmla="*/ 328 w 1102"/>
              <a:gd name="T79" fmla="*/ 405 h 1159"/>
              <a:gd name="T80" fmla="*/ 396 w 1102"/>
              <a:gd name="T81" fmla="*/ 349 h 1159"/>
              <a:gd name="T82" fmla="*/ 423 w 1102"/>
              <a:gd name="T83" fmla="*/ 263 h 1159"/>
              <a:gd name="T84" fmla="*/ 296 w 1102"/>
              <a:gd name="T85" fmla="*/ 57 h 1159"/>
              <a:gd name="T86" fmla="*/ 261 w 1102"/>
              <a:gd name="T87" fmla="*/ 43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2" h="1159">
                <a:moveTo>
                  <a:pt x="758" y="1159"/>
                </a:moveTo>
                <a:cubicBezTo>
                  <a:pt x="758" y="1159"/>
                  <a:pt x="758" y="1159"/>
                  <a:pt x="758" y="1159"/>
                </a:cubicBezTo>
                <a:cubicBezTo>
                  <a:pt x="675" y="1157"/>
                  <a:pt x="602" y="1136"/>
                  <a:pt x="535" y="1096"/>
                </a:cubicBezTo>
                <a:cubicBezTo>
                  <a:pt x="310" y="961"/>
                  <a:pt x="146" y="772"/>
                  <a:pt x="47" y="533"/>
                </a:cubicBezTo>
                <a:cubicBezTo>
                  <a:pt x="0" y="419"/>
                  <a:pt x="2" y="308"/>
                  <a:pt x="49" y="201"/>
                </a:cubicBezTo>
                <a:cubicBezTo>
                  <a:pt x="85" y="120"/>
                  <a:pt x="153" y="66"/>
                  <a:pt x="213" y="23"/>
                </a:cubicBezTo>
                <a:cubicBezTo>
                  <a:pt x="245" y="0"/>
                  <a:pt x="288" y="3"/>
                  <a:pt x="319" y="32"/>
                </a:cubicBezTo>
                <a:cubicBezTo>
                  <a:pt x="386" y="95"/>
                  <a:pt x="432" y="169"/>
                  <a:pt x="458" y="252"/>
                </a:cubicBezTo>
                <a:cubicBezTo>
                  <a:pt x="472" y="297"/>
                  <a:pt x="458" y="342"/>
                  <a:pt x="420" y="376"/>
                </a:cubicBezTo>
                <a:cubicBezTo>
                  <a:pt x="393" y="401"/>
                  <a:pt x="369" y="419"/>
                  <a:pt x="350" y="434"/>
                </a:cubicBezTo>
                <a:cubicBezTo>
                  <a:pt x="323" y="455"/>
                  <a:pt x="314" y="480"/>
                  <a:pt x="323" y="511"/>
                </a:cubicBezTo>
                <a:cubicBezTo>
                  <a:pt x="333" y="543"/>
                  <a:pt x="346" y="572"/>
                  <a:pt x="362" y="597"/>
                </a:cubicBezTo>
                <a:cubicBezTo>
                  <a:pt x="420" y="684"/>
                  <a:pt x="481" y="752"/>
                  <a:pt x="551" y="803"/>
                </a:cubicBezTo>
                <a:cubicBezTo>
                  <a:pt x="566" y="813"/>
                  <a:pt x="585" y="822"/>
                  <a:pt x="605" y="830"/>
                </a:cubicBezTo>
                <a:cubicBezTo>
                  <a:pt x="632" y="840"/>
                  <a:pt x="657" y="835"/>
                  <a:pt x="679" y="813"/>
                </a:cubicBezTo>
                <a:cubicBezTo>
                  <a:pt x="704" y="788"/>
                  <a:pt x="726" y="768"/>
                  <a:pt x="746" y="752"/>
                </a:cubicBezTo>
                <a:cubicBezTo>
                  <a:pt x="787" y="716"/>
                  <a:pt x="837" y="711"/>
                  <a:pt x="888" y="736"/>
                </a:cubicBezTo>
                <a:cubicBezTo>
                  <a:pt x="956" y="772"/>
                  <a:pt x="1016" y="822"/>
                  <a:pt x="1068" y="887"/>
                </a:cubicBezTo>
                <a:cubicBezTo>
                  <a:pt x="1102" y="932"/>
                  <a:pt x="1098" y="979"/>
                  <a:pt x="1057" y="1019"/>
                </a:cubicBezTo>
                <a:cubicBezTo>
                  <a:pt x="996" y="1078"/>
                  <a:pt x="933" y="1132"/>
                  <a:pt x="846" y="1148"/>
                </a:cubicBezTo>
                <a:cubicBezTo>
                  <a:pt x="827" y="1152"/>
                  <a:pt x="809" y="1154"/>
                  <a:pt x="789" y="1157"/>
                </a:cubicBezTo>
                <a:cubicBezTo>
                  <a:pt x="776" y="1157"/>
                  <a:pt x="769" y="1157"/>
                  <a:pt x="758" y="1159"/>
                </a:cubicBezTo>
                <a:close/>
                <a:moveTo>
                  <a:pt x="261" y="43"/>
                </a:moveTo>
                <a:cubicBezTo>
                  <a:pt x="252" y="43"/>
                  <a:pt x="243" y="47"/>
                  <a:pt x="234" y="52"/>
                </a:cubicBezTo>
                <a:cubicBezTo>
                  <a:pt x="175" y="95"/>
                  <a:pt x="116" y="142"/>
                  <a:pt x="81" y="216"/>
                </a:cubicBezTo>
                <a:cubicBezTo>
                  <a:pt x="38" y="313"/>
                  <a:pt x="38" y="416"/>
                  <a:pt x="81" y="520"/>
                </a:cubicBezTo>
                <a:cubicBezTo>
                  <a:pt x="175" y="750"/>
                  <a:pt x="335" y="934"/>
                  <a:pt x="553" y="1065"/>
                </a:cubicBezTo>
                <a:cubicBezTo>
                  <a:pt x="614" y="1101"/>
                  <a:pt x="683" y="1121"/>
                  <a:pt x="756" y="1123"/>
                </a:cubicBezTo>
                <a:cubicBezTo>
                  <a:pt x="764" y="1121"/>
                  <a:pt x="773" y="1121"/>
                  <a:pt x="780" y="1119"/>
                </a:cubicBezTo>
                <a:cubicBezTo>
                  <a:pt x="798" y="1118"/>
                  <a:pt x="818" y="1116"/>
                  <a:pt x="836" y="1112"/>
                </a:cubicBezTo>
                <a:cubicBezTo>
                  <a:pt x="913" y="1098"/>
                  <a:pt x="972" y="1047"/>
                  <a:pt x="1028" y="992"/>
                </a:cubicBezTo>
                <a:cubicBezTo>
                  <a:pt x="1057" y="965"/>
                  <a:pt x="1059" y="938"/>
                  <a:pt x="1035" y="909"/>
                </a:cubicBezTo>
                <a:cubicBezTo>
                  <a:pt x="987" y="848"/>
                  <a:pt x="931" y="801"/>
                  <a:pt x="868" y="767"/>
                </a:cubicBezTo>
                <a:cubicBezTo>
                  <a:pt x="832" y="749"/>
                  <a:pt x="798" y="752"/>
                  <a:pt x="767" y="777"/>
                </a:cubicBezTo>
                <a:cubicBezTo>
                  <a:pt x="747" y="794"/>
                  <a:pt x="728" y="813"/>
                  <a:pt x="702" y="839"/>
                </a:cubicBezTo>
                <a:cubicBezTo>
                  <a:pt x="670" y="869"/>
                  <a:pt x="632" y="878"/>
                  <a:pt x="591" y="864"/>
                </a:cubicBezTo>
                <a:cubicBezTo>
                  <a:pt x="567" y="855"/>
                  <a:pt x="548" y="844"/>
                  <a:pt x="530" y="831"/>
                </a:cubicBezTo>
                <a:cubicBezTo>
                  <a:pt x="456" y="777"/>
                  <a:pt x="391" y="707"/>
                  <a:pt x="332" y="617"/>
                </a:cubicBezTo>
                <a:cubicBezTo>
                  <a:pt x="314" y="590"/>
                  <a:pt x="299" y="558"/>
                  <a:pt x="288" y="522"/>
                </a:cubicBezTo>
                <a:cubicBezTo>
                  <a:pt x="274" y="477"/>
                  <a:pt x="288" y="435"/>
                  <a:pt x="328" y="405"/>
                </a:cubicBezTo>
                <a:cubicBezTo>
                  <a:pt x="348" y="389"/>
                  <a:pt x="369" y="372"/>
                  <a:pt x="396" y="349"/>
                </a:cubicBezTo>
                <a:cubicBezTo>
                  <a:pt x="423" y="326"/>
                  <a:pt x="432" y="295"/>
                  <a:pt x="423" y="263"/>
                </a:cubicBezTo>
                <a:cubicBezTo>
                  <a:pt x="400" y="185"/>
                  <a:pt x="357" y="115"/>
                  <a:pt x="296" y="57"/>
                </a:cubicBezTo>
                <a:cubicBezTo>
                  <a:pt x="285" y="48"/>
                  <a:pt x="272" y="43"/>
                  <a:pt x="261" y="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558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304801"/>
            <a:ext cx="8396863" cy="620358"/>
          </a:xfrm>
        </p:spPr>
        <p:txBody>
          <a:bodyPr/>
          <a:lstStyle/>
          <a:p>
            <a:r>
              <a:rPr lang="en-US" sz="2800" dirty="0">
                <a:solidFill>
                  <a:schemeClr val="accent1"/>
                </a:solidFill>
              </a:rPr>
              <a:t>Prior Authorization Process</a:t>
            </a:r>
          </a:p>
        </p:txBody>
      </p:sp>
      <p:sp>
        <p:nvSpPr>
          <p:cNvPr id="4" name="Rectangle 3"/>
          <p:cNvSpPr/>
          <p:nvPr/>
        </p:nvSpPr>
        <p:spPr bwMode="auto">
          <a:xfrm>
            <a:off x="303189" y="1447800"/>
            <a:ext cx="4251572" cy="39550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solidFill>
                  <a:schemeClr val="bg1"/>
                </a:solidFill>
                <a:ea typeface="Segoe UI" pitchFamily="34" charset="0"/>
                <a:cs typeface="Arial" panose="020B0604020202020204" pitchFamily="34" charset="0"/>
              </a:rPr>
              <a:t>Request Via Phone</a:t>
            </a:r>
            <a:endParaRPr lang="en-US" sz="1400" dirty="0">
              <a:solidFill>
                <a:schemeClr val="bg1"/>
              </a:solidFill>
              <a:ea typeface="Segoe UI" pitchFamily="34" charset="0"/>
              <a:cs typeface="Arial" panose="020B0604020202020204" pitchFamily="34" charset="0"/>
            </a:endParaRPr>
          </a:p>
        </p:txBody>
      </p:sp>
      <p:sp>
        <p:nvSpPr>
          <p:cNvPr id="5" name="Rectangle 4"/>
          <p:cNvSpPr/>
          <p:nvPr/>
        </p:nvSpPr>
        <p:spPr bwMode="auto">
          <a:xfrm>
            <a:off x="4588684" y="1447800"/>
            <a:ext cx="4284529" cy="3955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8872" tIns="105463" rIns="45720"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solidFill>
                  <a:schemeClr val="bg1"/>
                </a:solidFill>
                <a:ea typeface="Segoe UI" pitchFamily="34" charset="0"/>
                <a:cs typeface="Arial" panose="020B0604020202020204" pitchFamily="34" charset="0"/>
              </a:rPr>
              <a:t>Request Via Portal (M-F 8 a.m. - 5 p.m.  CST only)</a:t>
            </a:r>
            <a:endParaRPr lang="en-US" sz="1400" dirty="0">
              <a:solidFill>
                <a:schemeClr val="bg1"/>
              </a:solidFill>
              <a:ea typeface="Segoe UI" pitchFamily="34" charset="0"/>
              <a:cs typeface="Arial" panose="020B0604020202020204" pitchFamily="34" charset="0"/>
            </a:endParaRPr>
          </a:p>
        </p:txBody>
      </p:sp>
      <p:sp>
        <p:nvSpPr>
          <p:cNvPr id="6" name="TextBox 5"/>
          <p:cNvSpPr txBox="1"/>
          <p:nvPr/>
        </p:nvSpPr>
        <p:spPr>
          <a:xfrm>
            <a:off x="303189" y="1843301"/>
            <a:ext cx="4251572" cy="313510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2713" indent="-112713">
              <a:spcAft>
                <a:spcPts val="1200"/>
              </a:spcAft>
              <a:buFontTx/>
              <a:buChar char="•"/>
              <a:defRPr/>
            </a:pPr>
            <a:r>
              <a:rPr lang="en-US" altLang="en-US" sz="1400" dirty="0" smtClean="0">
                <a:solidFill>
                  <a:schemeClr val="accent5">
                    <a:lumMod val="50000"/>
                  </a:schemeClr>
                </a:solidFill>
                <a:ea typeface="Arial Unicode MS" pitchFamily="34" charset="-128"/>
                <a:cs typeface="Arial Unicode MS" pitchFamily="34" charset="-128"/>
              </a:rPr>
              <a:t>Provider calls </a:t>
            </a:r>
            <a:r>
              <a:rPr lang="en-US" sz="1400" b="1" dirty="0" smtClean="0">
                <a:solidFill>
                  <a:schemeClr val="tx1"/>
                </a:solidFill>
              </a:rPr>
              <a:t>1-866-261-7692</a:t>
            </a:r>
            <a:endParaRPr lang="en-US" altLang="en-US" sz="1400" dirty="0" smtClean="0">
              <a:solidFill>
                <a:schemeClr val="tx1"/>
              </a:solidFill>
              <a:ea typeface="Arial Unicode MS" pitchFamily="34" charset="-128"/>
              <a:cs typeface="Arial Unicode MS" pitchFamily="34" charset="-128"/>
            </a:endParaRPr>
          </a:p>
          <a:p>
            <a:pPr marL="112713" indent="-112713">
              <a:spcAft>
                <a:spcPts val="1200"/>
              </a:spcAft>
              <a:buFontTx/>
              <a:buChar char="•"/>
              <a:defRPr/>
            </a:pPr>
            <a:r>
              <a:rPr lang="en-US" altLang="en-US" sz="1400" dirty="0" smtClean="0">
                <a:solidFill>
                  <a:schemeClr val="tx1"/>
                </a:solidFill>
                <a:ea typeface="Arial Unicode MS" pitchFamily="34" charset="-128"/>
                <a:cs typeface="Arial Unicode MS" pitchFamily="34" charset="-128"/>
              </a:rPr>
              <a:t>Provider </a:t>
            </a:r>
            <a:r>
              <a:rPr lang="en-US" altLang="en-US" sz="1400" dirty="0">
                <a:solidFill>
                  <a:schemeClr val="tx1"/>
                </a:solidFill>
                <a:ea typeface="Arial Unicode MS" pitchFamily="34" charset="-128"/>
                <a:cs typeface="Arial Unicode MS" pitchFamily="34" charset="-128"/>
              </a:rPr>
              <a:t>selects the Mental Health/Substance use option</a:t>
            </a: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Provider services representative confirms eligibility/benefit questions</a:t>
            </a: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Call is transferred to Behavioral Health Care Advocate to complete the prior authorization</a:t>
            </a:r>
          </a:p>
        </p:txBody>
      </p:sp>
      <p:sp>
        <p:nvSpPr>
          <p:cNvPr id="7" name="TextBox 6"/>
          <p:cNvSpPr txBox="1"/>
          <p:nvPr/>
        </p:nvSpPr>
        <p:spPr>
          <a:xfrm>
            <a:off x="4588688" y="1843301"/>
            <a:ext cx="4283562" cy="313510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Provider logs in to </a:t>
            </a:r>
            <a:r>
              <a:rPr lang="en-US" altLang="en-US" sz="1400" b="1" dirty="0" smtClean="0">
                <a:solidFill>
                  <a:schemeClr val="tx1"/>
                </a:solidFill>
                <a:ea typeface="Arial Unicode MS" pitchFamily="34" charset="-128"/>
                <a:cs typeface="Arial Unicode MS" pitchFamily="34" charset="-128"/>
                <a:hlinkClick r:id="rId3"/>
              </a:rPr>
              <a:t>www.unitedhealthcareonline.com</a:t>
            </a:r>
            <a:endParaRPr lang="en-US" altLang="en-US" sz="1400" b="1" dirty="0">
              <a:solidFill>
                <a:schemeClr val="tx1"/>
              </a:solidFill>
              <a:ea typeface="Arial Unicode MS" pitchFamily="34" charset="-128"/>
              <a:cs typeface="Arial Unicode MS" pitchFamily="34" charset="-128"/>
            </a:endParaRP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Provider verifies member eligibility through the </a:t>
            </a:r>
            <a:r>
              <a:rPr lang="en-US" altLang="en-US" sz="1400" dirty="0" smtClean="0">
                <a:solidFill>
                  <a:schemeClr val="tx1"/>
                </a:solidFill>
                <a:ea typeface="Arial Unicode MS" pitchFamily="34" charset="-128"/>
                <a:cs typeface="Arial Unicode MS" pitchFamily="34" charset="-128"/>
              </a:rPr>
              <a:t>portal</a:t>
            </a:r>
            <a:endParaRPr lang="en-US" altLang="en-US" sz="1400" dirty="0">
              <a:solidFill>
                <a:schemeClr val="tx1"/>
              </a:solidFill>
              <a:ea typeface="Arial Unicode MS" pitchFamily="34" charset="-128"/>
              <a:cs typeface="Arial Unicode MS" pitchFamily="34" charset="-128"/>
            </a:endParaRP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Provider enters authorization request on the portal</a:t>
            </a: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Authorization request information received by a Behavioral Health Care Advocate</a:t>
            </a:r>
          </a:p>
          <a:p>
            <a:pPr marL="112713" indent="-112713">
              <a:spcAft>
                <a:spcPts val="1200"/>
              </a:spcAft>
              <a:buFontTx/>
              <a:buChar char="•"/>
              <a:defRPr/>
            </a:pPr>
            <a:r>
              <a:rPr lang="en-US" altLang="en-US" sz="1400" dirty="0">
                <a:solidFill>
                  <a:schemeClr val="tx1"/>
                </a:solidFill>
                <a:ea typeface="Arial Unicode MS" pitchFamily="34" charset="-128"/>
                <a:cs typeface="Arial Unicode MS" pitchFamily="34" charset="-128"/>
              </a:rPr>
              <a:t>Behavioral Health Care Advocate calls provider back to complete authorization process</a:t>
            </a:r>
          </a:p>
          <a:p>
            <a:pPr>
              <a:spcAft>
                <a:spcPts val="1200"/>
              </a:spcAft>
              <a:defRPr/>
            </a:pPr>
            <a:endParaRPr lang="en-US" altLang="en-US" sz="1400" dirty="0">
              <a:solidFill>
                <a:schemeClr val="accent5">
                  <a:lumMod val="50000"/>
                </a:schemeClr>
              </a:solidFill>
              <a:ea typeface="Arial Unicode MS" pitchFamily="34" charset="-128"/>
              <a:cs typeface="Arial Unicode MS" pitchFamily="34" charset="-128"/>
            </a:endParaRPr>
          </a:p>
        </p:txBody>
      </p:sp>
      <p:sp>
        <p:nvSpPr>
          <p:cNvPr id="3" name="Slide Number Placeholder 2"/>
          <p:cNvSpPr>
            <a:spLocks noGrp="1"/>
          </p:cNvSpPr>
          <p:nvPr>
            <p:ph type="sldNum" sz="quarter" idx="12"/>
          </p:nvPr>
        </p:nvSpPr>
        <p:spPr/>
        <p:txBody>
          <a:bodyPr/>
          <a:lstStyle/>
          <a:p>
            <a:fld id="{F18F5FCC-583C-47C6-9953-2F6AD74D46AE}" type="slidenum">
              <a:rPr lang="en-US" smtClean="0"/>
              <a:pPr/>
              <a:t>22</a:t>
            </a:fld>
            <a:endParaRPr lang="en-US" dirty="0"/>
          </a:p>
        </p:txBody>
      </p:sp>
    </p:spTree>
    <p:extLst>
      <p:ext uri="{BB962C8B-B14F-4D97-AF65-F5344CB8AC3E}">
        <p14:creationId xmlns:p14="http://schemas.microsoft.com/office/powerpoint/2010/main" val="411042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schemeClr val="accent1"/>
                </a:solidFill>
              </a:rPr>
              <a:t>Prior </a:t>
            </a:r>
            <a:r>
              <a:rPr lang="en-US" sz="2800" dirty="0" smtClean="0">
                <a:solidFill>
                  <a:schemeClr val="accent1"/>
                </a:solidFill>
              </a:rPr>
              <a:t>Authorization Continued</a:t>
            </a:r>
            <a:endParaRPr lang="en-US" sz="2800" dirty="0"/>
          </a:p>
        </p:txBody>
      </p:sp>
      <p:sp>
        <p:nvSpPr>
          <p:cNvPr id="2" name="Slide Number Placeholder 1"/>
          <p:cNvSpPr>
            <a:spLocks noGrp="1"/>
          </p:cNvSpPr>
          <p:nvPr>
            <p:ph type="sldNum" sz="quarter" idx="10"/>
          </p:nvPr>
        </p:nvSpPr>
        <p:spPr/>
        <p:txBody>
          <a:bodyPr/>
          <a:lstStyle/>
          <a:p>
            <a:fld id="{F18F5FCC-583C-47C6-9953-2F6AD74D46AE}" type="slidenum">
              <a:rPr lang="en-US" smtClean="0"/>
              <a:pPr/>
              <a:t>23</a:t>
            </a:fld>
            <a:endParaRPr lang="en-US" dirty="0"/>
          </a:p>
        </p:txBody>
      </p:sp>
      <p:sp>
        <p:nvSpPr>
          <p:cNvPr id="4" name="Text Placeholder 3"/>
          <p:cNvSpPr>
            <a:spLocks noGrp="1"/>
          </p:cNvSpPr>
          <p:nvPr>
            <p:ph type="body" sz="quarter" idx="11"/>
          </p:nvPr>
        </p:nvSpPr>
        <p:spPr/>
        <p:txBody>
          <a:bodyPr/>
          <a:lstStyle/>
          <a:p>
            <a:pPr marL="342900" indent="-342900">
              <a:buClr>
                <a:schemeClr val="tx2"/>
              </a:buClr>
              <a:buFont typeface="Arial" panose="020B0604020202020204" pitchFamily="34" charset="0"/>
              <a:buChar char="•"/>
            </a:pPr>
            <a:r>
              <a:rPr lang="en-US" sz="1800" dirty="0" smtClean="0">
                <a:solidFill>
                  <a:schemeClr val="tx1"/>
                </a:solidFill>
              </a:rPr>
              <a:t>Uniform </a:t>
            </a:r>
            <a:r>
              <a:rPr lang="en-US" sz="1800" dirty="0">
                <a:solidFill>
                  <a:schemeClr val="tx1"/>
                </a:solidFill>
              </a:rPr>
              <a:t>prior authorization </a:t>
            </a:r>
            <a:r>
              <a:rPr lang="en-US" sz="1800" dirty="0" smtClean="0">
                <a:solidFill>
                  <a:schemeClr val="tx1"/>
                </a:solidFill>
              </a:rPr>
              <a:t>form created </a:t>
            </a:r>
            <a:r>
              <a:rPr lang="en-US" sz="1800" dirty="0">
                <a:solidFill>
                  <a:schemeClr val="tx1"/>
                </a:solidFill>
              </a:rPr>
              <a:t>for community BH </a:t>
            </a:r>
            <a:r>
              <a:rPr lang="en-US" sz="1800" dirty="0" smtClean="0">
                <a:solidFill>
                  <a:schemeClr val="tx1"/>
                </a:solidFill>
              </a:rPr>
              <a:t>services across all MCO’s</a:t>
            </a:r>
          </a:p>
          <a:p>
            <a:pPr marL="342900" indent="-342900">
              <a:buFont typeface="Arial" panose="020B0604020202020204" pitchFamily="34" charset="0"/>
              <a:buChar char="•"/>
            </a:pPr>
            <a:r>
              <a:rPr lang="en-US" sz="1800" dirty="0">
                <a:hlinkClick r:id="rId3"/>
              </a:rPr>
              <a:t>http://</a:t>
            </a:r>
            <a:r>
              <a:rPr lang="en-US" sz="1800" dirty="0" smtClean="0">
                <a:hlinkClick r:id="rId3"/>
              </a:rPr>
              <a:t>bh.medicaid.ohio.gov/manuals</a:t>
            </a:r>
            <a:r>
              <a:rPr lang="en-US" sz="1800" dirty="0" smtClean="0"/>
              <a:t> </a:t>
            </a:r>
            <a:r>
              <a:rPr lang="en-US" sz="1800" dirty="0" smtClean="0">
                <a:solidFill>
                  <a:schemeClr val="tx1"/>
                </a:solidFill>
              </a:rPr>
              <a:t>&gt; Provider &gt; Medicaid Managed Care Plans &gt; Medicaid/</a:t>
            </a:r>
            <a:r>
              <a:rPr lang="en-US" sz="1800" dirty="0" err="1" smtClean="0">
                <a:solidFill>
                  <a:schemeClr val="tx1"/>
                </a:solidFill>
              </a:rPr>
              <a:t>MyCare</a:t>
            </a:r>
            <a:r>
              <a:rPr lang="en-US" sz="1800" dirty="0" smtClean="0">
                <a:solidFill>
                  <a:schemeClr val="tx1"/>
                </a:solidFill>
              </a:rPr>
              <a:t> Uniform Prior Authorization Form</a:t>
            </a:r>
            <a:endParaRPr lang="en-US" sz="1800" dirty="0">
              <a:solidFill>
                <a:schemeClr val="tx1"/>
              </a:solidFill>
            </a:endParaRPr>
          </a:p>
          <a:p>
            <a:pPr marL="342900" indent="-342900">
              <a:buFont typeface="Arial" panose="020B0604020202020204" pitchFamily="34" charset="0"/>
              <a:buChar char="•"/>
            </a:pPr>
            <a:endParaRPr lang="en-US" altLang="en-US" sz="1800" b="1" dirty="0" smtClean="0">
              <a:solidFill>
                <a:schemeClr val="accent5">
                  <a:lumMod val="50000"/>
                </a:schemeClr>
              </a:solidFill>
              <a:ea typeface="Arial Unicode MS" pitchFamily="34" charset="-128"/>
              <a:cs typeface="Arial Unicode MS" pitchFamily="34" charset="-128"/>
            </a:endParaRPr>
          </a:p>
          <a:p>
            <a:pPr algn="ctr"/>
            <a:r>
              <a:rPr lang="en-US" altLang="en-US" sz="1800" b="1" dirty="0">
                <a:solidFill>
                  <a:schemeClr val="tx1"/>
                </a:solidFill>
                <a:ea typeface="Arial Unicode MS" pitchFamily="34" charset="-128"/>
                <a:cs typeface="Arial Unicode MS" pitchFamily="34" charset="-128"/>
              </a:rPr>
              <a:t>Authorization fax number: </a:t>
            </a:r>
            <a:r>
              <a:rPr lang="en-US" sz="1800" b="1" dirty="0">
                <a:solidFill>
                  <a:schemeClr val="tx1"/>
                </a:solidFill>
                <a:cs typeface="Arial" pitchFamily="34" charset="0"/>
              </a:rPr>
              <a:t>1-866-839-6454</a:t>
            </a:r>
            <a:endParaRPr lang="en-US" sz="1800" dirty="0">
              <a:solidFill>
                <a:schemeClr val="tx1"/>
              </a:solidFill>
            </a:endParaRPr>
          </a:p>
          <a:p>
            <a:pPr algn="ctr"/>
            <a:r>
              <a:rPr lang="en-US" dirty="0" smtClean="0"/>
              <a:t> </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72060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24</a:t>
            </a:fld>
            <a:endParaRPr lang="en-US" dirty="0"/>
          </a:p>
        </p:txBody>
      </p:sp>
      <p:sp>
        <p:nvSpPr>
          <p:cNvPr id="3" name="Title 2"/>
          <p:cNvSpPr>
            <a:spLocks noGrp="1"/>
          </p:cNvSpPr>
          <p:nvPr>
            <p:ph type="title"/>
          </p:nvPr>
        </p:nvSpPr>
        <p:spPr/>
        <p:txBody>
          <a:bodyPr/>
          <a:lstStyle/>
          <a:p>
            <a:r>
              <a:rPr lang="en-US" sz="2800" dirty="0">
                <a:solidFill>
                  <a:schemeClr val="accent1"/>
                </a:solidFill>
              </a:rPr>
              <a:t>Discharge Planning</a:t>
            </a:r>
          </a:p>
        </p:txBody>
      </p:sp>
      <p:sp>
        <p:nvSpPr>
          <p:cNvPr id="4" name="Rectangle 3"/>
          <p:cNvSpPr/>
          <p:nvPr/>
        </p:nvSpPr>
        <p:spPr>
          <a:xfrm>
            <a:off x="381000" y="1143000"/>
            <a:ext cx="8153400" cy="4980851"/>
          </a:xfrm>
          <a:prstGeom prst="rect">
            <a:avLst/>
          </a:prstGeom>
        </p:spPr>
        <p:txBody>
          <a:bodyPr wrap="square">
            <a:spAutoFit/>
          </a:bodyPr>
          <a:lstStyle/>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Effective discharge planning addresses how a member’s needs will be met during transition from one level of care to </a:t>
            </a:r>
            <a:r>
              <a:rPr lang="en-US" altLang="en-US" sz="1600" dirty="0" smtClean="0">
                <a:solidFill>
                  <a:schemeClr val="accent5">
                    <a:lumMod val="50000"/>
                  </a:schemeClr>
                </a:solidFill>
              </a:rPr>
              <a:t>another or </a:t>
            </a:r>
            <a:r>
              <a:rPr lang="en-US" altLang="en-US" sz="1600" dirty="0">
                <a:solidFill>
                  <a:schemeClr val="accent5">
                    <a:lumMod val="50000"/>
                  </a:schemeClr>
                </a:solidFill>
              </a:rPr>
              <a:t>to a different treating </a:t>
            </a:r>
            <a:r>
              <a:rPr lang="en-US" altLang="en-US" sz="1600" dirty="0" smtClean="0">
                <a:solidFill>
                  <a:schemeClr val="accent5">
                    <a:lumMod val="50000"/>
                  </a:schemeClr>
                </a:solidFill>
              </a:rPr>
              <a:t>clinician</a:t>
            </a:r>
            <a:endParaRPr lang="en-US" altLang="en-US" sz="1600" dirty="0">
              <a:solidFill>
                <a:schemeClr val="accent5">
                  <a:lumMod val="50000"/>
                </a:schemeClr>
              </a:solidFill>
            </a:endParaRPr>
          </a:p>
          <a:p>
            <a:pPr marL="171450" indent="-171450">
              <a:spcBef>
                <a:spcPts val="200"/>
              </a:spcBef>
              <a:buFont typeface="Arial" panose="020B0604020202020204" pitchFamily="34" charset="0"/>
              <a:buChar char="•"/>
              <a:defRPr/>
            </a:pPr>
            <a:endParaRPr lang="en-US" altLang="en-US" sz="800" dirty="0">
              <a:solidFill>
                <a:schemeClr val="accent5">
                  <a:lumMod val="50000"/>
                </a:schemeClr>
              </a:solidFill>
            </a:endParaRPr>
          </a:p>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Planning begins </a:t>
            </a:r>
            <a:r>
              <a:rPr lang="en-US" altLang="en-US" sz="1600" dirty="0" smtClean="0">
                <a:solidFill>
                  <a:schemeClr val="accent5">
                    <a:lumMod val="50000"/>
                  </a:schemeClr>
                </a:solidFill>
              </a:rPr>
              <a:t>at </a:t>
            </a:r>
            <a:r>
              <a:rPr lang="en-US" altLang="en-US" sz="1600" dirty="0">
                <a:solidFill>
                  <a:schemeClr val="accent5">
                    <a:lumMod val="50000"/>
                  </a:schemeClr>
                </a:solidFill>
              </a:rPr>
              <a:t>the onset of care and should be documented and reviewed over the course of </a:t>
            </a:r>
            <a:r>
              <a:rPr lang="en-US" altLang="en-US" sz="1600" dirty="0" smtClean="0">
                <a:solidFill>
                  <a:schemeClr val="accent5">
                    <a:lumMod val="50000"/>
                  </a:schemeClr>
                </a:solidFill>
              </a:rPr>
              <a:t>care</a:t>
            </a:r>
            <a:endParaRPr lang="en-US" altLang="en-US" sz="1600" dirty="0">
              <a:solidFill>
                <a:schemeClr val="accent5">
                  <a:lumMod val="50000"/>
                </a:schemeClr>
              </a:solidFill>
            </a:endParaRPr>
          </a:p>
          <a:p>
            <a:pPr marL="171450" indent="-171450">
              <a:spcBef>
                <a:spcPts val="200"/>
              </a:spcBef>
              <a:buFont typeface="Arial" panose="020B0604020202020204" pitchFamily="34" charset="0"/>
              <a:buChar char="•"/>
              <a:defRPr/>
            </a:pPr>
            <a:endParaRPr lang="en-US" altLang="en-US" sz="800" dirty="0">
              <a:solidFill>
                <a:schemeClr val="accent5">
                  <a:lumMod val="50000"/>
                </a:schemeClr>
              </a:solidFill>
            </a:endParaRPr>
          </a:p>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Discharge treatment planning focuses on achieving and maintaining a desirable level of functioning after the completion of the current episode of </a:t>
            </a:r>
            <a:r>
              <a:rPr lang="en-US" altLang="en-US" sz="1600" dirty="0" smtClean="0">
                <a:solidFill>
                  <a:schemeClr val="accent5">
                    <a:lumMod val="50000"/>
                  </a:schemeClr>
                </a:solidFill>
              </a:rPr>
              <a:t>care</a:t>
            </a:r>
            <a:endParaRPr lang="en-US" altLang="en-US" sz="1600" dirty="0">
              <a:solidFill>
                <a:schemeClr val="accent5">
                  <a:lumMod val="50000"/>
                </a:schemeClr>
              </a:solidFill>
            </a:endParaRPr>
          </a:p>
          <a:p>
            <a:pPr marL="171450" indent="-171450">
              <a:spcBef>
                <a:spcPts val="200"/>
              </a:spcBef>
              <a:buFont typeface="Arial" panose="020B0604020202020204" pitchFamily="34" charset="0"/>
              <a:buChar char="•"/>
              <a:defRPr/>
            </a:pPr>
            <a:endParaRPr lang="en-US" altLang="en-US" sz="800" dirty="0">
              <a:solidFill>
                <a:schemeClr val="accent5">
                  <a:lumMod val="50000"/>
                </a:schemeClr>
              </a:solidFill>
            </a:endParaRPr>
          </a:p>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Discharge instructions should be specific, clearly documented and provided to the member prior to discharge. For discharge from an acute inpatient program, the member’s follow-up appointment should be scheduled prior to discharge and </a:t>
            </a:r>
            <a:r>
              <a:rPr lang="en-US" altLang="en-US" sz="1600" dirty="0" smtClean="0">
                <a:solidFill>
                  <a:schemeClr val="accent5">
                    <a:lumMod val="50000"/>
                  </a:schemeClr>
                </a:solidFill>
              </a:rPr>
              <a:t>should occur </a:t>
            </a:r>
            <a:r>
              <a:rPr lang="en-US" altLang="en-US" sz="1600" b="1" u="sng" dirty="0" smtClean="0">
                <a:solidFill>
                  <a:schemeClr val="accent5">
                    <a:lumMod val="50000"/>
                  </a:schemeClr>
                </a:solidFill>
              </a:rPr>
              <a:t>within </a:t>
            </a:r>
            <a:r>
              <a:rPr lang="en-US" altLang="en-US" sz="1600" b="1" u="sng" dirty="0">
                <a:solidFill>
                  <a:schemeClr val="accent5">
                    <a:lumMod val="50000"/>
                  </a:schemeClr>
                </a:solidFill>
              </a:rPr>
              <a:t>seven days </a:t>
            </a:r>
            <a:r>
              <a:rPr lang="en-US" altLang="en-US" sz="1600" dirty="0">
                <a:solidFill>
                  <a:schemeClr val="accent5">
                    <a:lumMod val="50000"/>
                  </a:schemeClr>
                </a:solidFill>
              </a:rPr>
              <a:t>of the date of </a:t>
            </a:r>
            <a:r>
              <a:rPr lang="en-US" altLang="en-US" sz="1600" dirty="0" smtClean="0">
                <a:solidFill>
                  <a:schemeClr val="accent5">
                    <a:lumMod val="50000"/>
                  </a:schemeClr>
                </a:solidFill>
              </a:rPr>
              <a:t>discharge</a:t>
            </a:r>
            <a:endParaRPr lang="en-US" altLang="en-US" sz="1600" dirty="0">
              <a:solidFill>
                <a:schemeClr val="accent5">
                  <a:lumMod val="50000"/>
                </a:schemeClr>
              </a:solidFill>
            </a:endParaRPr>
          </a:p>
          <a:p>
            <a:pPr marL="285750" indent="-285750">
              <a:spcBef>
                <a:spcPts val="200"/>
              </a:spcBef>
              <a:buFont typeface="Arial" panose="020B0604020202020204" pitchFamily="34" charset="0"/>
              <a:buChar char="•"/>
              <a:defRPr/>
            </a:pPr>
            <a:endParaRPr lang="en-US" altLang="en-US" sz="800" b="1" dirty="0">
              <a:solidFill>
                <a:schemeClr val="accent5">
                  <a:lumMod val="50000"/>
                </a:schemeClr>
              </a:solidFill>
            </a:endParaRPr>
          </a:p>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Throughout the treatment and discharge planning process, it is essential that members be educated regarding the importance of enlisting community support services, communicating treatment recommendations to all treating professionals, and adhering to follow-up </a:t>
            </a:r>
            <a:r>
              <a:rPr lang="en-US" altLang="en-US" sz="1600" dirty="0" smtClean="0">
                <a:solidFill>
                  <a:schemeClr val="accent5">
                    <a:lumMod val="50000"/>
                  </a:schemeClr>
                </a:solidFill>
              </a:rPr>
              <a:t>care</a:t>
            </a:r>
            <a:endParaRPr lang="en-US" altLang="en-US" sz="1600" dirty="0">
              <a:solidFill>
                <a:schemeClr val="accent5">
                  <a:lumMod val="50000"/>
                </a:schemeClr>
              </a:solidFill>
            </a:endParaRPr>
          </a:p>
          <a:p>
            <a:pPr>
              <a:spcBef>
                <a:spcPts val="200"/>
              </a:spcBef>
              <a:defRPr/>
            </a:pPr>
            <a:endParaRPr lang="en-US" altLang="en-US" sz="800" dirty="0">
              <a:solidFill>
                <a:schemeClr val="accent5">
                  <a:lumMod val="50000"/>
                </a:schemeClr>
              </a:solidFill>
            </a:endParaRPr>
          </a:p>
          <a:p>
            <a:pPr marL="285750" indent="-285750">
              <a:spcBef>
                <a:spcPts val="200"/>
              </a:spcBef>
              <a:buFont typeface="Arial" panose="020B0604020202020204" pitchFamily="34" charset="0"/>
              <a:buChar char="•"/>
              <a:defRPr/>
            </a:pPr>
            <a:r>
              <a:rPr lang="en-US" altLang="en-US" sz="1600" dirty="0">
                <a:solidFill>
                  <a:schemeClr val="accent5">
                    <a:lumMod val="50000"/>
                  </a:schemeClr>
                </a:solidFill>
              </a:rPr>
              <a:t>Having a follow-up appointment and prescriptions at the time of discharge helps increase the member’s successful </a:t>
            </a:r>
            <a:r>
              <a:rPr lang="en-US" altLang="en-US" sz="1600" dirty="0" smtClean="0">
                <a:solidFill>
                  <a:schemeClr val="accent5">
                    <a:lumMod val="50000"/>
                  </a:schemeClr>
                </a:solidFill>
              </a:rPr>
              <a:t>transition</a:t>
            </a:r>
            <a:endParaRPr lang="en-US" altLang="en-US" sz="300" dirty="0">
              <a:solidFill>
                <a:srgbClr val="005293"/>
              </a:solidFill>
            </a:endParaRPr>
          </a:p>
        </p:txBody>
      </p:sp>
    </p:spTree>
    <p:extLst>
      <p:ext uri="{BB962C8B-B14F-4D97-AF65-F5344CB8AC3E}">
        <p14:creationId xmlns:p14="http://schemas.microsoft.com/office/powerpoint/2010/main" val="3759305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25</a:t>
            </a:fld>
            <a:endParaRPr lang="en-US" dirty="0"/>
          </a:p>
        </p:txBody>
      </p:sp>
      <p:sp>
        <p:nvSpPr>
          <p:cNvPr id="3" name="Title 2"/>
          <p:cNvSpPr>
            <a:spLocks noGrp="1"/>
          </p:cNvSpPr>
          <p:nvPr>
            <p:ph type="title"/>
          </p:nvPr>
        </p:nvSpPr>
        <p:spPr/>
        <p:txBody>
          <a:bodyPr/>
          <a:lstStyle/>
          <a:p>
            <a:r>
              <a:rPr lang="en-US" sz="2800" dirty="0">
                <a:solidFill>
                  <a:schemeClr val="accent1"/>
                </a:solidFill>
              </a:rPr>
              <a:t>Utilization Management Statement</a:t>
            </a:r>
          </a:p>
        </p:txBody>
      </p:sp>
      <p:sp>
        <p:nvSpPr>
          <p:cNvPr id="4" name="Rectangle 3"/>
          <p:cNvSpPr/>
          <p:nvPr/>
        </p:nvSpPr>
        <p:spPr>
          <a:xfrm>
            <a:off x="838200" y="1198880"/>
            <a:ext cx="7162800" cy="2693045"/>
          </a:xfrm>
          <a:prstGeom prst="rect">
            <a:avLst/>
          </a:prstGeom>
        </p:spPr>
        <p:txBody>
          <a:bodyPr wrap="square">
            <a:spAutoFit/>
          </a:bodyPr>
          <a:lstStyle/>
          <a:p>
            <a:r>
              <a:rPr lang="en-US" altLang="en-US" dirty="0">
                <a:solidFill>
                  <a:schemeClr val="accent5">
                    <a:lumMod val="50000"/>
                  </a:schemeClr>
                </a:solidFill>
              </a:rPr>
              <a:t>Utilization Management decision-making is based only on the appropriateness of care as defined by</a:t>
            </a:r>
          </a:p>
          <a:p>
            <a:endParaRPr lang="en-US" altLang="en-US" dirty="0">
              <a:solidFill>
                <a:schemeClr val="accent5">
                  <a:lumMod val="50000"/>
                </a:schemeClr>
              </a:solidFill>
            </a:endParaRPr>
          </a:p>
          <a:p>
            <a:pPr marL="793750" lvl="1" indent="-285750">
              <a:spcAft>
                <a:spcPts val="600"/>
              </a:spcAft>
              <a:buFont typeface="Arial" charset="0"/>
              <a:buChar char="•"/>
            </a:pPr>
            <a:r>
              <a:rPr lang="en-US" altLang="en-US" sz="2000" dirty="0">
                <a:solidFill>
                  <a:schemeClr val="accent5">
                    <a:lumMod val="50000"/>
                  </a:schemeClr>
                </a:solidFill>
              </a:rPr>
              <a:t>Medical Necessity Criteria</a:t>
            </a:r>
          </a:p>
          <a:p>
            <a:pPr marL="793750" lvl="1" indent="-285750">
              <a:spcAft>
                <a:spcPts val="600"/>
              </a:spcAft>
              <a:buFont typeface="Arial" charset="0"/>
              <a:buChar char="•"/>
            </a:pPr>
            <a:r>
              <a:rPr lang="en-US" altLang="en-US" sz="2000" dirty="0">
                <a:solidFill>
                  <a:schemeClr val="accent5">
                    <a:lumMod val="50000"/>
                  </a:schemeClr>
                </a:solidFill>
              </a:rPr>
              <a:t>Level of Care Guidelines</a:t>
            </a:r>
          </a:p>
          <a:p>
            <a:pPr marL="793750" lvl="1" indent="-285750">
              <a:spcAft>
                <a:spcPts val="600"/>
              </a:spcAft>
              <a:buFont typeface="Arial" charset="0"/>
              <a:buChar char="•"/>
            </a:pPr>
            <a:r>
              <a:rPr lang="en-US" altLang="en-US" sz="2000" dirty="0">
                <a:solidFill>
                  <a:schemeClr val="accent5">
                    <a:lumMod val="50000"/>
                  </a:schemeClr>
                </a:solidFill>
              </a:rPr>
              <a:t>Psychological and Neuropsychological Testing Guidelines</a:t>
            </a:r>
          </a:p>
          <a:p>
            <a:pPr marL="793750" lvl="1" indent="-285750">
              <a:spcAft>
                <a:spcPts val="600"/>
              </a:spcAft>
              <a:buFont typeface="Arial" charset="0"/>
              <a:buChar char="•"/>
            </a:pPr>
            <a:r>
              <a:rPr lang="en-US" altLang="en-US" sz="2000" dirty="0" smtClean="0">
                <a:solidFill>
                  <a:schemeClr val="accent5">
                    <a:lumMod val="50000"/>
                  </a:schemeClr>
                </a:solidFill>
              </a:rPr>
              <a:t>American </a:t>
            </a:r>
            <a:r>
              <a:rPr lang="en-US" altLang="en-US" sz="2000" dirty="0">
                <a:solidFill>
                  <a:schemeClr val="accent5">
                    <a:lumMod val="50000"/>
                  </a:schemeClr>
                </a:solidFill>
              </a:rPr>
              <a:t>Society of Addiction Medicine Criteria</a:t>
            </a:r>
          </a:p>
        </p:txBody>
      </p:sp>
      <p:sp>
        <p:nvSpPr>
          <p:cNvPr id="5" name="AutoShape 5"/>
          <p:cNvSpPr>
            <a:spLocks noChangeArrowheads="1"/>
          </p:cNvSpPr>
          <p:nvPr/>
        </p:nvSpPr>
        <p:spPr bwMode="auto">
          <a:xfrm>
            <a:off x="817562" y="4615180"/>
            <a:ext cx="7158037" cy="685800"/>
          </a:xfrm>
          <a:prstGeom prst="roundRect">
            <a:avLst>
              <a:gd name="adj" fmla="val 16667"/>
            </a:avLst>
          </a:prstGeom>
          <a:solidFill>
            <a:srgbClr val="888B8D"/>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r>
              <a:rPr lang="en-US" altLang="en-US" sz="1400" dirty="0" err="1" smtClean="0">
                <a:solidFill>
                  <a:schemeClr val="bg1"/>
                </a:solidFill>
                <a:ea typeface="Arial Unicode MS" pitchFamily="34" charset="-128"/>
                <a:cs typeface="Arial Unicode MS" pitchFamily="34" charset="-128"/>
              </a:rPr>
              <a:t>UnitedHealthcare</a:t>
            </a:r>
            <a:r>
              <a:rPr lang="en-US" altLang="en-US" sz="1400" dirty="0" smtClean="0">
                <a:solidFill>
                  <a:schemeClr val="bg1"/>
                </a:solidFill>
                <a:ea typeface="Arial Unicode MS" pitchFamily="34" charset="-128"/>
                <a:cs typeface="Arial Unicode MS" pitchFamily="34" charset="-128"/>
              </a:rPr>
              <a:t> </a:t>
            </a:r>
            <a:r>
              <a:rPr lang="en-US" altLang="en-US" sz="1400" dirty="0">
                <a:solidFill>
                  <a:schemeClr val="bg1"/>
                </a:solidFill>
                <a:ea typeface="Arial Unicode MS" pitchFamily="34" charset="-128"/>
                <a:cs typeface="Arial Unicode MS" pitchFamily="34" charset="-128"/>
              </a:rPr>
              <a:t>does not reward Medical Directors or licensed clinical staff </a:t>
            </a:r>
          </a:p>
          <a:p>
            <a:pPr algn="ctr" eaLnBrk="1" hangingPunct="1">
              <a:spcBef>
                <a:spcPct val="0"/>
              </a:spcBef>
              <a:buClrTx/>
              <a:buSzTx/>
            </a:pPr>
            <a:r>
              <a:rPr lang="en-US" altLang="en-US" sz="1400" dirty="0">
                <a:solidFill>
                  <a:schemeClr val="bg1"/>
                </a:solidFill>
                <a:ea typeface="Arial Unicode MS" pitchFamily="34" charset="-128"/>
                <a:cs typeface="Arial Unicode MS" pitchFamily="34" charset="-128"/>
              </a:rPr>
              <a:t>for issuing denials of coverage or </a:t>
            </a:r>
            <a:r>
              <a:rPr lang="en-US" altLang="en-US" sz="1400" dirty="0" smtClean="0">
                <a:solidFill>
                  <a:schemeClr val="bg1"/>
                </a:solidFill>
                <a:ea typeface="Arial Unicode MS" pitchFamily="34" charset="-128"/>
                <a:cs typeface="Arial Unicode MS" pitchFamily="34" charset="-128"/>
              </a:rPr>
              <a:t>service.</a:t>
            </a:r>
            <a:endParaRPr lang="en-US" altLang="en-US" sz="1400"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2411015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304801"/>
            <a:ext cx="8396863" cy="620358"/>
          </a:xfrm>
        </p:spPr>
        <p:txBody>
          <a:bodyPr/>
          <a:lstStyle/>
          <a:p>
            <a:r>
              <a:rPr lang="en-US" sz="2800" dirty="0">
                <a:solidFill>
                  <a:schemeClr val="accent1"/>
                </a:solidFill>
              </a:rPr>
              <a:t>Outpatient Management</a:t>
            </a:r>
          </a:p>
        </p:txBody>
      </p:sp>
      <p:sp>
        <p:nvSpPr>
          <p:cNvPr id="4" name="Rectangle 3"/>
          <p:cNvSpPr/>
          <p:nvPr/>
        </p:nvSpPr>
        <p:spPr bwMode="auto">
          <a:xfrm>
            <a:off x="269262" y="1564640"/>
            <a:ext cx="2821198" cy="39550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Arial" panose="020B0604020202020204" pitchFamily="34" charset="0"/>
              </a:rPr>
              <a:t>Reduce Administrative Burden</a:t>
            </a:r>
            <a:endParaRPr lang="en-US" sz="1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Rectangle 4"/>
          <p:cNvSpPr/>
          <p:nvPr/>
        </p:nvSpPr>
        <p:spPr bwMode="auto">
          <a:xfrm>
            <a:off x="3125645" y="1564640"/>
            <a:ext cx="2821198" cy="3955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Arial" panose="020B0604020202020204" pitchFamily="34" charset="0"/>
              </a:rPr>
              <a:t>In-Scope Services</a:t>
            </a:r>
            <a:endParaRPr lang="en-US" sz="1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6" name="Rectangle 5"/>
          <p:cNvSpPr/>
          <p:nvPr/>
        </p:nvSpPr>
        <p:spPr bwMode="auto">
          <a:xfrm>
            <a:off x="5981969" y="1564640"/>
            <a:ext cx="2854157" cy="39550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Arial" panose="020B0604020202020204" pitchFamily="34" charset="0"/>
              </a:rPr>
              <a:t>Management Strategy</a:t>
            </a:r>
          </a:p>
        </p:txBody>
      </p:sp>
      <p:sp>
        <p:nvSpPr>
          <p:cNvPr id="7" name="TextBox 6"/>
          <p:cNvSpPr txBox="1"/>
          <p:nvPr/>
        </p:nvSpPr>
        <p:spPr>
          <a:xfrm>
            <a:off x="269262" y="1960141"/>
            <a:ext cx="2821198" cy="2636782"/>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defTabSz="711200">
              <a:spcBef>
                <a:spcPct val="0"/>
              </a:spcBef>
              <a:spcAft>
                <a:spcPts val="1200"/>
              </a:spcAft>
              <a:buFont typeface="Arial" panose="020B0604020202020204" pitchFamily="34" charset="0"/>
              <a:buChar char="•"/>
            </a:pPr>
            <a:r>
              <a:rPr lang="en-US" sz="1600" dirty="0">
                <a:solidFill>
                  <a:schemeClr val="accent5">
                    <a:lumMod val="50000"/>
                  </a:schemeClr>
                </a:solidFill>
              </a:rPr>
              <a:t>We have removed precertification requirements for in-scope services</a:t>
            </a:r>
          </a:p>
        </p:txBody>
      </p:sp>
      <p:sp>
        <p:nvSpPr>
          <p:cNvPr id="8" name="TextBox 7"/>
          <p:cNvSpPr txBox="1"/>
          <p:nvPr/>
        </p:nvSpPr>
        <p:spPr>
          <a:xfrm>
            <a:off x="3125645" y="1960141"/>
            <a:ext cx="2821198" cy="2636782"/>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defTabSz="666750">
              <a:spcBef>
                <a:spcPct val="0"/>
              </a:spcBef>
              <a:spcAft>
                <a:spcPts val="1200"/>
              </a:spcAft>
              <a:buFont typeface="Arial" panose="020B0604020202020204" pitchFamily="34" charset="0"/>
              <a:buChar char="•"/>
            </a:pPr>
            <a:r>
              <a:rPr lang="en-US" sz="1500" dirty="0">
                <a:solidFill>
                  <a:schemeClr val="accent5">
                    <a:lumMod val="50000"/>
                  </a:schemeClr>
                </a:solidFill>
              </a:rPr>
              <a:t>Individual/Group/Family  Outpatient </a:t>
            </a:r>
            <a:r>
              <a:rPr lang="en-US" sz="1500" dirty="0" smtClean="0">
                <a:solidFill>
                  <a:schemeClr val="accent5">
                    <a:lumMod val="50000"/>
                  </a:schemeClr>
                </a:solidFill>
              </a:rPr>
              <a:t>Therapy</a:t>
            </a:r>
            <a:endParaRPr lang="en-US" sz="1500" dirty="0">
              <a:solidFill>
                <a:schemeClr val="accent5">
                  <a:lumMod val="50000"/>
                </a:schemeClr>
              </a:solidFill>
            </a:endParaRPr>
          </a:p>
        </p:txBody>
      </p:sp>
      <p:sp>
        <p:nvSpPr>
          <p:cNvPr id="9" name="TextBox 8"/>
          <p:cNvSpPr txBox="1"/>
          <p:nvPr/>
        </p:nvSpPr>
        <p:spPr>
          <a:xfrm>
            <a:off x="5981971" y="1960141"/>
            <a:ext cx="2856353" cy="2636782"/>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1200"/>
              </a:spcAft>
            </a:pPr>
            <a:r>
              <a:rPr lang="en-US" sz="1500" dirty="0">
                <a:gradFill>
                  <a:gsLst>
                    <a:gs pos="22581">
                      <a:schemeClr val="tx1"/>
                    </a:gs>
                    <a:gs pos="31000">
                      <a:schemeClr val="tx1"/>
                    </a:gs>
                  </a:gsLst>
                  <a:lin ang="5400000" scaled="0"/>
                </a:gradFill>
                <a:cs typeface="Arial" panose="020B0604020202020204" pitchFamily="34" charset="0"/>
              </a:rPr>
              <a:t>Algorithms for Effective Reporting and Treatment (ALERT) </a:t>
            </a:r>
          </a:p>
          <a:p>
            <a:pPr>
              <a:spcAft>
                <a:spcPts val="1200"/>
              </a:spcAft>
            </a:pPr>
            <a:r>
              <a:rPr lang="en-US" sz="1500" dirty="0">
                <a:gradFill>
                  <a:gsLst>
                    <a:gs pos="22581">
                      <a:schemeClr val="tx1"/>
                    </a:gs>
                    <a:gs pos="31000">
                      <a:schemeClr val="tx1"/>
                    </a:gs>
                  </a:gsLst>
                  <a:lin ang="5400000" scaled="0"/>
                </a:gradFill>
                <a:cs typeface="Arial" panose="020B0604020202020204" pitchFamily="34" charset="0"/>
              </a:rPr>
              <a:t>Practice Management</a:t>
            </a:r>
          </a:p>
        </p:txBody>
      </p:sp>
      <p:sp>
        <p:nvSpPr>
          <p:cNvPr id="3" name="Slide Number Placeholder 2"/>
          <p:cNvSpPr>
            <a:spLocks noGrp="1"/>
          </p:cNvSpPr>
          <p:nvPr>
            <p:ph type="sldNum" sz="quarter" idx="12"/>
          </p:nvPr>
        </p:nvSpPr>
        <p:spPr/>
        <p:txBody>
          <a:bodyPr/>
          <a:lstStyle/>
          <a:p>
            <a:fld id="{F18F5FCC-583C-47C6-9953-2F6AD74D46AE}" type="slidenum">
              <a:rPr lang="en-US" smtClean="0"/>
              <a:pPr/>
              <a:t>26</a:t>
            </a:fld>
            <a:endParaRPr lang="en-US" dirty="0"/>
          </a:p>
        </p:txBody>
      </p:sp>
    </p:spTree>
    <p:extLst>
      <p:ext uri="{BB962C8B-B14F-4D97-AF65-F5344CB8AC3E}">
        <p14:creationId xmlns:p14="http://schemas.microsoft.com/office/powerpoint/2010/main" val="3302337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87" y="304801"/>
            <a:ext cx="8396863" cy="620358"/>
          </a:xfrm>
        </p:spPr>
        <p:txBody>
          <a:bodyPr/>
          <a:lstStyle/>
          <a:p>
            <a:r>
              <a:rPr lang="en-US" sz="2800" dirty="0">
                <a:solidFill>
                  <a:schemeClr val="accent1"/>
                </a:solidFill>
              </a:rPr>
              <a:t>ALERT Program</a:t>
            </a:r>
          </a:p>
        </p:txBody>
      </p:sp>
      <p:sp>
        <p:nvSpPr>
          <p:cNvPr id="4" name="Rectangle 3"/>
          <p:cNvSpPr/>
          <p:nvPr/>
        </p:nvSpPr>
        <p:spPr bwMode="auto">
          <a:xfrm>
            <a:off x="269262" y="1371723"/>
            <a:ext cx="2821198" cy="39550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Arial" panose="020B0604020202020204" pitchFamily="34" charset="0"/>
              </a:rPr>
              <a:t>Member Identification</a:t>
            </a:r>
            <a:endParaRPr lang="en-US" sz="1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5" name="Rectangle 4"/>
          <p:cNvSpPr/>
          <p:nvPr/>
        </p:nvSpPr>
        <p:spPr bwMode="auto">
          <a:xfrm>
            <a:off x="3125645" y="1371723"/>
            <a:ext cx="2821198" cy="39550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Arial" panose="020B0604020202020204" pitchFamily="34" charset="0"/>
              </a:rPr>
              <a:t>Outreach </a:t>
            </a:r>
            <a:endParaRPr lang="en-US" sz="1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6" name="Rectangle 5"/>
          <p:cNvSpPr/>
          <p:nvPr/>
        </p:nvSpPr>
        <p:spPr bwMode="auto">
          <a:xfrm>
            <a:off x="5981969" y="1371723"/>
            <a:ext cx="2854157" cy="39550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1829" tIns="105463" rIns="131829" bIns="105463" numCol="1" spcCol="0" rtlCol="0" fromWordArt="0" anchor="t" anchorCtr="0" forceAA="0" compatLnSpc="1">
            <a:prstTxWarp prst="textNoShape">
              <a:avLst/>
            </a:prstTxWarp>
            <a:noAutofit/>
          </a:bodyPr>
          <a:lstStyle/>
          <a:p>
            <a:pPr defTabSz="672463"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Arial" panose="020B0604020202020204" pitchFamily="34" charset="0"/>
              </a:rPr>
              <a:t>Potential Outcome</a:t>
            </a:r>
            <a:endParaRPr lang="en-US" sz="1400" dirty="0">
              <a:gradFill>
                <a:gsLst>
                  <a:gs pos="0">
                    <a:srgbClr val="FFFFFF"/>
                  </a:gs>
                  <a:gs pos="100000">
                    <a:srgbClr val="FFFFFF"/>
                  </a:gs>
                </a:gsLst>
                <a:lin ang="5400000" scaled="0"/>
              </a:gradFill>
              <a:ea typeface="Segoe UI" pitchFamily="34" charset="0"/>
              <a:cs typeface="Arial" panose="020B0604020202020204" pitchFamily="34" charset="0"/>
            </a:endParaRPr>
          </a:p>
        </p:txBody>
      </p:sp>
      <p:sp>
        <p:nvSpPr>
          <p:cNvPr id="7" name="TextBox 6"/>
          <p:cNvSpPr txBox="1"/>
          <p:nvPr/>
        </p:nvSpPr>
        <p:spPr>
          <a:xfrm>
            <a:off x="269262" y="1767224"/>
            <a:ext cx="2821198" cy="332596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defTabSz="488950">
              <a:spcBef>
                <a:spcPct val="0"/>
              </a:spcBef>
              <a:spcAft>
                <a:spcPts val="1200"/>
              </a:spcAft>
              <a:buFont typeface="Arial" panose="020B0604020202020204" pitchFamily="34" charset="0"/>
              <a:buChar char="•"/>
            </a:pPr>
            <a:r>
              <a:rPr lang="en-US" sz="1600" dirty="0">
                <a:solidFill>
                  <a:schemeClr val="accent5">
                    <a:lumMod val="50000"/>
                  </a:schemeClr>
                </a:solidFill>
              </a:rPr>
              <a:t>Claims data </a:t>
            </a:r>
          </a:p>
          <a:p>
            <a:pPr marL="285750" lvl="1" indent="-285750" defTabSz="488950">
              <a:spcBef>
                <a:spcPct val="0"/>
              </a:spcBef>
              <a:spcAft>
                <a:spcPts val="1200"/>
              </a:spcAft>
              <a:buFont typeface="Arial" panose="020B0604020202020204" pitchFamily="34" charset="0"/>
              <a:buChar char="•"/>
            </a:pPr>
            <a:r>
              <a:rPr lang="en-US" sz="1600" dirty="0">
                <a:solidFill>
                  <a:schemeClr val="accent5">
                    <a:lumMod val="50000"/>
                  </a:schemeClr>
                </a:solidFill>
              </a:rPr>
              <a:t>Service combinations</a:t>
            </a:r>
          </a:p>
          <a:p>
            <a:pPr marL="285750" lvl="1" indent="-285750" defTabSz="488950">
              <a:spcBef>
                <a:spcPct val="0"/>
              </a:spcBef>
              <a:spcAft>
                <a:spcPts val="1200"/>
              </a:spcAft>
              <a:buFont typeface="Arial" panose="020B0604020202020204" pitchFamily="34" charset="0"/>
              <a:buChar char="•"/>
            </a:pPr>
            <a:r>
              <a:rPr lang="en-US" sz="1600" dirty="0">
                <a:solidFill>
                  <a:schemeClr val="accent5">
                    <a:lumMod val="50000"/>
                  </a:schemeClr>
                </a:solidFill>
              </a:rPr>
              <a:t>Frequency and/or duration that is higher than expected</a:t>
            </a:r>
          </a:p>
          <a:p>
            <a:pPr marL="0" lvl="1" defTabSz="711200">
              <a:spcBef>
                <a:spcPct val="0"/>
              </a:spcBef>
              <a:spcAft>
                <a:spcPts val="1200"/>
              </a:spcAft>
            </a:pPr>
            <a:endParaRPr lang="en-US" sz="1600" dirty="0">
              <a:solidFill>
                <a:schemeClr val="accent5">
                  <a:lumMod val="50000"/>
                </a:schemeClr>
              </a:solidFill>
            </a:endParaRPr>
          </a:p>
        </p:txBody>
      </p:sp>
      <p:sp>
        <p:nvSpPr>
          <p:cNvPr id="8" name="TextBox 7"/>
          <p:cNvSpPr txBox="1"/>
          <p:nvPr/>
        </p:nvSpPr>
        <p:spPr>
          <a:xfrm>
            <a:off x="3125645" y="1767224"/>
            <a:ext cx="2821198" cy="332596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1200"/>
              </a:spcAft>
            </a:pPr>
            <a:r>
              <a:rPr lang="en-US" sz="1400" b="1" dirty="0">
                <a:solidFill>
                  <a:schemeClr val="accent5">
                    <a:lumMod val="50000"/>
                  </a:schemeClr>
                </a:solidFill>
              </a:rPr>
              <a:t>Licensed care advocate reach out telephonically to treating provider </a:t>
            </a:r>
            <a:r>
              <a:rPr lang="en-US" sz="1400" b="1" dirty="0" smtClean="0">
                <a:solidFill>
                  <a:schemeClr val="accent5">
                    <a:lumMod val="50000"/>
                  </a:schemeClr>
                </a:solidFill>
              </a:rPr>
              <a:t>to: </a:t>
            </a:r>
          </a:p>
          <a:p>
            <a:pPr marL="171450" lvl="1" indent="-171450" defTabSz="488950">
              <a:spcBef>
                <a:spcPct val="0"/>
              </a:spcBef>
              <a:spcAft>
                <a:spcPts val="1200"/>
              </a:spcAft>
              <a:buFont typeface="Arial" panose="020B0604020202020204" pitchFamily="34" charset="0"/>
              <a:buChar char="•"/>
            </a:pPr>
            <a:r>
              <a:rPr lang="en-US" sz="1200" dirty="0" smtClean="0">
                <a:solidFill>
                  <a:schemeClr val="accent5">
                    <a:lumMod val="50000"/>
                  </a:schemeClr>
                </a:solidFill>
              </a:rPr>
              <a:t>Review </a:t>
            </a:r>
            <a:r>
              <a:rPr lang="en-US" sz="1200" dirty="0">
                <a:solidFill>
                  <a:schemeClr val="accent5">
                    <a:lumMod val="50000"/>
                  </a:schemeClr>
                </a:solidFill>
              </a:rPr>
              <a:t>eligibility for the </a:t>
            </a:r>
            <a:r>
              <a:rPr lang="en-US" sz="1200" dirty="0" smtClean="0">
                <a:solidFill>
                  <a:schemeClr val="accent5">
                    <a:lumMod val="50000"/>
                  </a:schemeClr>
                </a:solidFill>
              </a:rPr>
              <a:t>service(s)</a:t>
            </a:r>
          </a:p>
          <a:p>
            <a:pPr marL="171450" lvl="1" indent="-171450" defTabSz="488950">
              <a:spcBef>
                <a:spcPct val="0"/>
              </a:spcBef>
              <a:spcAft>
                <a:spcPts val="1200"/>
              </a:spcAft>
              <a:buFont typeface="Arial" panose="020B0604020202020204" pitchFamily="34" charset="0"/>
              <a:buChar char="•"/>
            </a:pPr>
            <a:r>
              <a:rPr lang="en-US" sz="1200" dirty="0" smtClean="0">
                <a:solidFill>
                  <a:schemeClr val="accent5">
                    <a:lumMod val="50000"/>
                  </a:schemeClr>
                </a:solidFill>
              </a:rPr>
              <a:t>Review </a:t>
            </a:r>
            <a:r>
              <a:rPr lang="en-US" sz="1200" dirty="0">
                <a:solidFill>
                  <a:schemeClr val="accent5">
                    <a:lumMod val="50000"/>
                  </a:schemeClr>
                </a:solidFill>
              </a:rPr>
              <a:t>the treatment plan/plan of </a:t>
            </a:r>
            <a:r>
              <a:rPr lang="en-US" sz="1200" dirty="0" smtClean="0">
                <a:solidFill>
                  <a:schemeClr val="accent5">
                    <a:lumMod val="50000"/>
                  </a:schemeClr>
                </a:solidFill>
              </a:rPr>
              <a:t>care</a:t>
            </a:r>
          </a:p>
          <a:p>
            <a:pPr marL="171450" lvl="1" indent="-171450" defTabSz="488950">
              <a:spcBef>
                <a:spcPct val="0"/>
              </a:spcBef>
              <a:spcAft>
                <a:spcPts val="1200"/>
              </a:spcAft>
              <a:buFont typeface="Arial" panose="020B0604020202020204" pitchFamily="34" charset="0"/>
              <a:buChar char="•"/>
            </a:pPr>
            <a:r>
              <a:rPr lang="en-US" sz="1200" dirty="0" smtClean="0">
                <a:solidFill>
                  <a:schemeClr val="accent5">
                    <a:lumMod val="50000"/>
                  </a:schemeClr>
                </a:solidFill>
              </a:rPr>
              <a:t>Review </a:t>
            </a:r>
            <a:r>
              <a:rPr lang="en-US" sz="1200" dirty="0">
                <a:solidFill>
                  <a:schemeClr val="accent5">
                    <a:lumMod val="50000"/>
                  </a:schemeClr>
                </a:solidFill>
              </a:rPr>
              <a:t>the case against applicable medical necessity guidelines</a:t>
            </a:r>
          </a:p>
          <a:p>
            <a:pPr>
              <a:spcAft>
                <a:spcPts val="1200"/>
              </a:spcAft>
            </a:pPr>
            <a:endParaRPr lang="en-US" sz="1500" dirty="0">
              <a:gradFill>
                <a:gsLst>
                  <a:gs pos="22581">
                    <a:schemeClr val="tx1"/>
                  </a:gs>
                  <a:gs pos="31000">
                    <a:schemeClr val="tx1"/>
                  </a:gs>
                </a:gsLst>
                <a:lin ang="5400000" scaled="0"/>
              </a:gradFill>
              <a:cs typeface="Arial" panose="020B0604020202020204" pitchFamily="34" charset="0"/>
            </a:endParaRPr>
          </a:p>
        </p:txBody>
      </p:sp>
      <p:sp>
        <p:nvSpPr>
          <p:cNvPr id="9" name="TextBox 8"/>
          <p:cNvSpPr txBox="1"/>
          <p:nvPr/>
        </p:nvSpPr>
        <p:spPr>
          <a:xfrm>
            <a:off x="5981971" y="1767224"/>
            <a:ext cx="2856353" cy="3325960"/>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1829" tIns="105463" rIns="131829" bIns="105463" rtlCol="0" anchor="t"/>
          <a:lstStyle>
            <a:defPPr>
              <a:defRPr lang="en-US"/>
            </a:defPPr>
            <a:lvl1pPr defTabSz="932472" fontAlgn="base">
              <a:spcBef>
                <a:spcPct val="0"/>
              </a:spcBef>
              <a:spcAft>
                <a:spcPct val="0"/>
              </a:spcAft>
              <a:defRPr>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lvl="1" indent="-171450" defTabSz="488950">
              <a:spcBef>
                <a:spcPct val="0"/>
              </a:spcBef>
              <a:spcAft>
                <a:spcPts val="1200"/>
              </a:spcAft>
              <a:buFont typeface="Arial" panose="020B0604020202020204" pitchFamily="34" charset="0"/>
              <a:buChar char="•"/>
            </a:pPr>
            <a:r>
              <a:rPr lang="en-US" sz="1200" dirty="0">
                <a:solidFill>
                  <a:schemeClr val="accent5">
                    <a:lumMod val="50000"/>
                  </a:schemeClr>
                </a:solidFill>
              </a:rPr>
              <a:t>Close case (member is eligible, treatment </a:t>
            </a:r>
            <a:r>
              <a:rPr lang="en-US" sz="1200" dirty="0" smtClean="0">
                <a:solidFill>
                  <a:schemeClr val="accent5">
                    <a:lumMod val="50000"/>
                  </a:schemeClr>
                </a:solidFill>
              </a:rPr>
              <a:t>plan/plan of </a:t>
            </a:r>
            <a:r>
              <a:rPr lang="en-US" sz="1200" dirty="0">
                <a:solidFill>
                  <a:schemeClr val="accent5">
                    <a:lumMod val="50000"/>
                  </a:schemeClr>
                </a:solidFill>
              </a:rPr>
              <a:t>care is appropriate, care is medically </a:t>
            </a:r>
            <a:r>
              <a:rPr lang="en-US" sz="1200" dirty="0" smtClean="0">
                <a:solidFill>
                  <a:schemeClr val="accent5">
                    <a:lumMod val="50000"/>
                  </a:schemeClr>
                </a:solidFill>
              </a:rPr>
              <a:t>necessary)</a:t>
            </a:r>
          </a:p>
          <a:p>
            <a:pPr marL="171450" lvl="1" indent="-171450" defTabSz="488950">
              <a:spcBef>
                <a:spcPct val="0"/>
              </a:spcBef>
              <a:spcAft>
                <a:spcPts val="1200"/>
              </a:spcAft>
              <a:buFont typeface="Arial" panose="020B0604020202020204" pitchFamily="34" charset="0"/>
              <a:buChar char="•"/>
            </a:pPr>
            <a:r>
              <a:rPr lang="en-US" sz="1200" dirty="0" smtClean="0">
                <a:solidFill>
                  <a:schemeClr val="accent5">
                    <a:lumMod val="50000"/>
                  </a:schemeClr>
                </a:solidFill>
              </a:rPr>
              <a:t>Modification </a:t>
            </a:r>
            <a:r>
              <a:rPr lang="en-US" sz="1200" dirty="0">
                <a:solidFill>
                  <a:schemeClr val="accent5">
                    <a:lumMod val="50000"/>
                  </a:schemeClr>
                </a:solidFill>
              </a:rPr>
              <a:t>to plan (e.g., current care is not </a:t>
            </a:r>
            <a:r>
              <a:rPr lang="en-US" sz="1200" dirty="0" smtClean="0">
                <a:solidFill>
                  <a:schemeClr val="accent5">
                    <a:lumMod val="50000"/>
                  </a:schemeClr>
                </a:solidFill>
              </a:rPr>
              <a:t>evidence-based </a:t>
            </a:r>
            <a:r>
              <a:rPr lang="en-US" sz="1200" dirty="0">
                <a:solidFill>
                  <a:schemeClr val="accent5">
                    <a:lumMod val="50000"/>
                  </a:schemeClr>
                </a:solidFill>
              </a:rPr>
              <a:t>but there is agreement to </a:t>
            </a:r>
            <a:r>
              <a:rPr lang="en-US" sz="1200" dirty="0" smtClean="0">
                <a:solidFill>
                  <a:schemeClr val="accent5">
                    <a:lumMod val="50000"/>
                  </a:schemeClr>
                </a:solidFill>
              </a:rPr>
              <a:t>correct)</a:t>
            </a:r>
          </a:p>
          <a:p>
            <a:pPr marL="171450" lvl="1" indent="-171450" defTabSz="488950">
              <a:spcBef>
                <a:spcPct val="0"/>
              </a:spcBef>
              <a:spcAft>
                <a:spcPts val="1200"/>
              </a:spcAft>
              <a:buFont typeface="Arial" panose="020B0604020202020204" pitchFamily="34" charset="0"/>
              <a:buChar char="•"/>
            </a:pPr>
            <a:r>
              <a:rPr lang="en-US" sz="1200" dirty="0" smtClean="0">
                <a:solidFill>
                  <a:schemeClr val="accent5">
                    <a:lumMod val="50000"/>
                  </a:schemeClr>
                </a:solidFill>
              </a:rPr>
              <a:t>Referral </a:t>
            </a:r>
            <a:r>
              <a:rPr lang="en-US" sz="1200" dirty="0">
                <a:solidFill>
                  <a:schemeClr val="accent5">
                    <a:lumMod val="50000"/>
                  </a:schemeClr>
                </a:solidFill>
              </a:rPr>
              <a:t>to Peer Review (e.g., member appears ineligible for service; treatment does not appear to be </a:t>
            </a:r>
            <a:r>
              <a:rPr lang="en-US" sz="1200" dirty="0" smtClean="0">
                <a:solidFill>
                  <a:schemeClr val="accent5">
                    <a:lumMod val="50000"/>
                  </a:schemeClr>
                </a:solidFill>
              </a:rPr>
              <a:t>evidence-based</a:t>
            </a:r>
            <a:r>
              <a:rPr lang="en-US" sz="1200" dirty="0">
                <a:solidFill>
                  <a:schemeClr val="accent5">
                    <a:lumMod val="50000"/>
                  </a:schemeClr>
                </a:solidFill>
              </a:rPr>
              <a:t>; duration/frequency of care does not appear to be medically necessary)</a:t>
            </a:r>
          </a:p>
        </p:txBody>
      </p:sp>
      <p:sp>
        <p:nvSpPr>
          <p:cNvPr id="3" name="Slide Number Placeholder 2"/>
          <p:cNvSpPr>
            <a:spLocks noGrp="1"/>
          </p:cNvSpPr>
          <p:nvPr>
            <p:ph type="sldNum" sz="quarter" idx="12"/>
          </p:nvPr>
        </p:nvSpPr>
        <p:spPr/>
        <p:txBody>
          <a:bodyPr/>
          <a:lstStyle/>
          <a:p>
            <a:fld id="{F18F5FCC-583C-47C6-9953-2F6AD74D46AE}" type="slidenum">
              <a:rPr lang="en-US" smtClean="0"/>
              <a:pPr/>
              <a:t>27</a:t>
            </a:fld>
            <a:endParaRPr lang="en-US" dirty="0"/>
          </a:p>
        </p:txBody>
      </p:sp>
    </p:spTree>
    <p:extLst>
      <p:ext uri="{BB962C8B-B14F-4D97-AF65-F5344CB8AC3E}">
        <p14:creationId xmlns:p14="http://schemas.microsoft.com/office/powerpoint/2010/main" val="429025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28</a:t>
            </a:fld>
            <a:endParaRPr lang="en-US" dirty="0"/>
          </a:p>
        </p:txBody>
      </p:sp>
      <p:sp>
        <p:nvSpPr>
          <p:cNvPr id="3" name="Title 2"/>
          <p:cNvSpPr>
            <a:spLocks noGrp="1"/>
          </p:cNvSpPr>
          <p:nvPr>
            <p:ph type="title"/>
          </p:nvPr>
        </p:nvSpPr>
        <p:spPr/>
        <p:txBody>
          <a:bodyPr/>
          <a:lstStyle/>
          <a:p>
            <a:r>
              <a:rPr lang="en-US" sz="2800" dirty="0">
                <a:solidFill>
                  <a:schemeClr val="accent1"/>
                </a:solidFill>
              </a:rPr>
              <a:t>Practice Management Program</a:t>
            </a:r>
          </a:p>
        </p:txBody>
      </p:sp>
      <p:sp>
        <p:nvSpPr>
          <p:cNvPr id="6" name="TextBox 5"/>
          <p:cNvSpPr txBox="1">
            <a:spLocks noChangeArrowheads="1"/>
          </p:cNvSpPr>
          <p:nvPr/>
        </p:nvSpPr>
        <p:spPr bwMode="auto">
          <a:xfrm>
            <a:off x="477520" y="1173163"/>
            <a:ext cx="836168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85750" indent="-28575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0" indent="0" eaLnBrk="1" hangingPunct="1">
              <a:spcBef>
                <a:spcPct val="0"/>
              </a:spcBef>
              <a:buClrTx/>
              <a:buSzTx/>
            </a:pPr>
            <a:r>
              <a:rPr lang="en-US" altLang="en-US" sz="1800" dirty="0">
                <a:solidFill>
                  <a:schemeClr val="accent5">
                    <a:lumMod val="50000"/>
                  </a:schemeClr>
                </a:solidFill>
              </a:rPr>
              <a:t>As an alternative to requiring precertification for routine and community-based outpatient services, we will provide oversight of service provision through our </a:t>
            </a:r>
            <a:r>
              <a:rPr lang="en-US" altLang="en-US" sz="1800" dirty="0" smtClean="0">
                <a:solidFill>
                  <a:schemeClr val="accent5">
                    <a:lumMod val="50000"/>
                  </a:schemeClr>
                </a:solidFill>
              </a:rPr>
              <a:t>Practice Management Program.</a:t>
            </a:r>
            <a:endParaRPr lang="en-US" altLang="en-US" sz="1800" dirty="0">
              <a:solidFill>
                <a:schemeClr val="accent5">
                  <a:lumMod val="50000"/>
                </a:schemeClr>
              </a:solidFill>
            </a:endParaRPr>
          </a:p>
        </p:txBody>
      </p:sp>
      <p:sp>
        <p:nvSpPr>
          <p:cNvPr id="7" name="TextBox 6"/>
          <p:cNvSpPr txBox="1"/>
          <p:nvPr/>
        </p:nvSpPr>
        <p:spPr>
          <a:xfrm>
            <a:off x="539750" y="2748280"/>
            <a:ext cx="8064500" cy="3293209"/>
          </a:xfrm>
          <a:prstGeom prst="rect">
            <a:avLst/>
          </a:prstGeom>
          <a:noFill/>
        </p:spPr>
        <p:txBody>
          <a:bodyPr>
            <a:spAutoFit/>
          </a:bodyPr>
          <a:lstStyle/>
          <a:p>
            <a:pPr marL="742950" lvl="1" indent="-285750" algn="l">
              <a:buFont typeface="Wingdings" panose="05000000000000000000" pitchFamily="2" charset="2"/>
              <a:buChar char="§"/>
              <a:defRPr/>
            </a:pPr>
            <a:r>
              <a:rPr lang="en-US" sz="1600" dirty="0" smtClean="0">
                <a:solidFill>
                  <a:schemeClr val="accent5">
                    <a:lumMod val="50000"/>
                  </a:schemeClr>
                </a:solidFill>
              </a:rPr>
              <a:t>Regular and comprehensive analysis of claims data by provider/provider group </a:t>
            </a:r>
          </a:p>
          <a:p>
            <a:pPr marL="1200150" lvl="2" indent="-285750" algn="l">
              <a:buFont typeface="Arial" panose="020B0604020202020204" pitchFamily="34" charset="0"/>
              <a:buChar char="―"/>
              <a:defRPr/>
            </a:pPr>
            <a:r>
              <a:rPr lang="en-US" sz="1600" dirty="0" smtClean="0">
                <a:solidFill>
                  <a:schemeClr val="accent5">
                    <a:lumMod val="50000"/>
                  </a:schemeClr>
                </a:solidFill>
              </a:rPr>
              <a:t>Service/diagnostic/age distribution</a:t>
            </a:r>
          </a:p>
          <a:p>
            <a:pPr marL="1200150" lvl="2" indent="-285750" algn="l">
              <a:buFont typeface="Arial" panose="020B0604020202020204" pitchFamily="34" charset="0"/>
              <a:buChar char="―"/>
              <a:defRPr/>
            </a:pPr>
            <a:r>
              <a:rPr lang="en-US" sz="1600" dirty="0" smtClean="0">
                <a:solidFill>
                  <a:schemeClr val="accent5">
                    <a:lumMod val="50000"/>
                  </a:schemeClr>
                </a:solidFill>
              </a:rPr>
              <a:t>Proper application of eligibility criteria</a:t>
            </a:r>
          </a:p>
          <a:p>
            <a:pPr marL="1200150" lvl="2" indent="-285750" algn="l">
              <a:buFont typeface="Arial" panose="020B0604020202020204" pitchFamily="34" charset="0"/>
              <a:buChar char="―"/>
              <a:defRPr/>
            </a:pPr>
            <a:r>
              <a:rPr lang="en-US" sz="1600" dirty="0" smtClean="0">
                <a:solidFill>
                  <a:schemeClr val="accent5">
                    <a:lumMod val="50000"/>
                  </a:schemeClr>
                </a:solidFill>
              </a:rPr>
              <a:t>Appropriate frequency of service/duration of service</a:t>
            </a:r>
          </a:p>
          <a:p>
            <a:pPr marL="742950" lvl="1" indent="-285750" algn="l">
              <a:buFont typeface="Wingdings" panose="05000000000000000000" pitchFamily="2" charset="2"/>
              <a:buChar char="§"/>
              <a:defRPr/>
            </a:pPr>
            <a:endParaRPr lang="en-US" sz="1600" dirty="0" smtClean="0">
              <a:solidFill>
                <a:schemeClr val="accent5">
                  <a:lumMod val="50000"/>
                </a:schemeClr>
              </a:solidFill>
            </a:endParaRPr>
          </a:p>
          <a:p>
            <a:pPr marL="742950" lvl="1" indent="-285750" algn="l">
              <a:buFont typeface="Wingdings" panose="05000000000000000000" pitchFamily="2" charset="2"/>
              <a:buChar char="§"/>
              <a:defRPr/>
            </a:pPr>
            <a:r>
              <a:rPr lang="en-US" sz="1600" dirty="0" smtClean="0">
                <a:solidFill>
                  <a:schemeClr val="accent5">
                    <a:lumMod val="50000"/>
                  </a:schemeClr>
                </a:solidFill>
              </a:rPr>
              <a:t>Outreach to provider group when appropriate to discuss any potential concerns that arise from the claims analysis</a:t>
            </a:r>
          </a:p>
          <a:p>
            <a:pPr marL="285750" indent="-285750" algn="l">
              <a:buFont typeface="Wingdings" panose="05000000000000000000" pitchFamily="2" charset="2"/>
              <a:buChar char="§"/>
              <a:defRPr/>
            </a:pPr>
            <a:endParaRPr lang="en-US" sz="1600" dirty="0" smtClean="0">
              <a:solidFill>
                <a:schemeClr val="accent5">
                  <a:lumMod val="50000"/>
                </a:schemeClr>
              </a:solidFill>
            </a:endParaRPr>
          </a:p>
          <a:p>
            <a:pPr marL="742950" lvl="1" indent="-285750" algn="l">
              <a:buFont typeface="Wingdings" panose="05000000000000000000" pitchFamily="2" charset="2"/>
              <a:buChar char="§"/>
              <a:defRPr/>
            </a:pPr>
            <a:r>
              <a:rPr lang="en-US" sz="1600" dirty="0" smtClean="0">
                <a:solidFill>
                  <a:schemeClr val="accent5">
                    <a:lumMod val="50000"/>
                  </a:schemeClr>
                </a:solidFill>
              </a:rPr>
              <a:t>Potential outcomes from discussion</a:t>
            </a:r>
          </a:p>
          <a:p>
            <a:pPr marL="1200150" lvl="2" indent="-285750" algn="l">
              <a:buFont typeface="Arial" panose="020B0604020202020204" pitchFamily="34" charset="0"/>
              <a:buChar char="―"/>
              <a:defRPr/>
            </a:pPr>
            <a:r>
              <a:rPr lang="en-US" sz="1600" dirty="0" smtClean="0">
                <a:solidFill>
                  <a:schemeClr val="accent5">
                    <a:lumMod val="50000"/>
                  </a:schemeClr>
                </a:solidFill>
              </a:rPr>
              <a:t>No additional action necessary</a:t>
            </a:r>
          </a:p>
          <a:p>
            <a:pPr marL="1200150" lvl="2" indent="-285750" algn="l">
              <a:buFont typeface="Arial" panose="020B0604020202020204" pitchFamily="34" charset="0"/>
              <a:buChar char="―"/>
              <a:defRPr/>
            </a:pPr>
            <a:r>
              <a:rPr lang="en-US" sz="1600" dirty="0" smtClean="0">
                <a:solidFill>
                  <a:schemeClr val="accent5">
                    <a:lumMod val="50000"/>
                  </a:schemeClr>
                </a:solidFill>
              </a:rPr>
              <a:t>Program audit including record review</a:t>
            </a:r>
          </a:p>
          <a:p>
            <a:pPr marL="1200150" lvl="2" indent="-285750" algn="l">
              <a:buFont typeface="Arial" panose="020B0604020202020204" pitchFamily="34" charset="0"/>
              <a:buChar char="―"/>
              <a:defRPr/>
            </a:pPr>
            <a:r>
              <a:rPr lang="en-US" sz="1600" dirty="0" smtClean="0">
                <a:solidFill>
                  <a:schemeClr val="accent5">
                    <a:lumMod val="50000"/>
                  </a:schemeClr>
                </a:solidFill>
              </a:rPr>
              <a:t>Corrective Action Plan (CAP)</a:t>
            </a:r>
          </a:p>
          <a:p>
            <a:pPr marL="1200150" lvl="2" indent="-285750" algn="l">
              <a:buFont typeface="Arial" panose="020B0604020202020204" pitchFamily="34" charset="0"/>
              <a:buChar char="―"/>
              <a:defRPr/>
            </a:pPr>
            <a:r>
              <a:rPr lang="en-US" sz="1600" dirty="0" smtClean="0">
                <a:solidFill>
                  <a:schemeClr val="accent5">
                    <a:lumMod val="50000"/>
                  </a:schemeClr>
                </a:solidFill>
              </a:rPr>
              <a:t>Targeted precertification as part of CAP</a:t>
            </a:r>
            <a:endParaRPr lang="en-US" sz="1600" dirty="0">
              <a:solidFill>
                <a:schemeClr val="accent5">
                  <a:lumMod val="50000"/>
                </a:schemeClr>
              </a:solidFill>
            </a:endParaRPr>
          </a:p>
        </p:txBody>
      </p:sp>
      <p:sp>
        <p:nvSpPr>
          <p:cNvPr id="8" name="Rectangle 7"/>
          <p:cNvSpPr/>
          <p:nvPr/>
        </p:nvSpPr>
        <p:spPr>
          <a:xfrm>
            <a:off x="443706" y="2199640"/>
            <a:ext cx="8256588"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Program Components</a:t>
            </a:r>
            <a:endParaRPr lang="en-US" sz="2000" b="1" dirty="0"/>
          </a:p>
        </p:txBody>
      </p:sp>
    </p:spTree>
    <p:extLst>
      <p:ext uri="{BB962C8B-B14F-4D97-AF65-F5344CB8AC3E}">
        <p14:creationId xmlns:p14="http://schemas.microsoft.com/office/powerpoint/2010/main" val="3664537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0" y="1371600"/>
            <a:ext cx="5943600" cy="2689656"/>
          </a:xfrm>
        </p:spPr>
        <p:txBody>
          <a:bodyPr/>
          <a:lstStyle/>
          <a:p>
            <a:r>
              <a:rPr lang="en-US" altLang="en-US" sz="3600" dirty="0" smtClean="0">
                <a:solidFill>
                  <a:schemeClr val="accent1"/>
                </a:solidFill>
                <a:ea typeface="Arial Unicode MS" pitchFamily="34" charset="-128"/>
                <a:cs typeface="Arial Unicode MS" pitchFamily="34" charset="-128"/>
              </a:rPr>
              <a:t>Billing and Claims</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29</a:t>
            </a:fld>
            <a:endParaRPr lang="en-US" dirty="0"/>
          </a:p>
        </p:txBody>
      </p:sp>
    </p:spTree>
    <p:extLst>
      <p:ext uri="{BB962C8B-B14F-4D97-AF65-F5344CB8AC3E}">
        <p14:creationId xmlns:p14="http://schemas.microsoft.com/office/powerpoint/2010/main" val="97409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lgn="r"/>
            <a:fld id="{F18F5FCC-583C-47C6-9953-2F6AD74D46AE}" type="slidenum">
              <a:rPr lang="en-US" smtClean="0"/>
              <a:pPr algn="r"/>
              <a:t>3</a:t>
            </a:fld>
            <a:endParaRPr lang="en-US" dirty="0"/>
          </a:p>
        </p:txBody>
      </p:sp>
      <p:sp>
        <p:nvSpPr>
          <p:cNvPr id="7" name="Content Placeholder 1"/>
          <p:cNvSpPr txBox="1">
            <a:spLocks/>
          </p:cNvSpPr>
          <p:nvPr/>
        </p:nvSpPr>
        <p:spPr>
          <a:xfrm>
            <a:off x="457199" y="1295400"/>
            <a:ext cx="8229600" cy="4724400"/>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1200"/>
              </a:spcAft>
              <a:buClr>
                <a:schemeClr val="accent1"/>
              </a:buClr>
            </a:pPr>
            <a:endParaRPr lang="en-US" sz="18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204912"/>
            <a:ext cx="7472363"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dirty="0">
                <a:solidFill>
                  <a:schemeClr val="accent1"/>
                </a:solidFill>
              </a:rPr>
              <a:t>Our United Culture</a:t>
            </a:r>
            <a:endParaRPr lang="en-US" dirty="0"/>
          </a:p>
        </p:txBody>
      </p:sp>
    </p:spTree>
    <p:extLst>
      <p:ext uri="{BB962C8B-B14F-4D97-AF65-F5344CB8AC3E}">
        <p14:creationId xmlns:p14="http://schemas.microsoft.com/office/powerpoint/2010/main" val="80916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30</a:t>
            </a:fld>
            <a:endParaRPr lang="en-US" dirty="0"/>
          </a:p>
        </p:txBody>
      </p:sp>
      <p:sp>
        <p:nvSpPr>
          <p:cNvPr id="3" name="Title 2"/>
          <p:cNvSpPr>
            <a:spLocks noGrp="1"/>
          </p:cNvSpPr>
          <p:nvPr>
            <p:ph type="title"/>
          </p:nvPr>
        </p:nvSpPr>
        <p:spPr/>
        <p:txBody>
          <a:bodyPr/>
          <a:lstStyle/>
          <a:p>
            <a:r>
              <a:rPr lang="en-US" altLang="en-US" sz="2800" dirty="0">
                <a:solidFill>
                  <a:schemeClr val="accent1"/>
                </a:solidFill>
                <a:ea typeface="Arial Unicode MS" pitchFamily="34" charset="-128"/>
                <a:cs typeface="Arial Unicode MS" pitchFamily="34" charset="-128"/>
              </a:rPr>
              <a:t>Claims Submission</a:t>
            </a:r>
            <a:endParaRPr lang="en-US" sz="2800" dirty="0">
              <a:solidFill>
                <a:schemeClr val="accent1"/>
              </a:solidFill>
            </a:endParaRPr>
          </a:p>
        </p:txBody>
      </p:sp>
      <p:sp>
        <p:nvSpPr>
          <p:cNvPr id="4" name="Rectangle 3"/>
          <p:cNvSpPr/>
          <p:nvPr/>
        </p:nvSpPr>
        <p:spPr>
          <a:xfrm>
            <a:off x="544286" y="1371600"/>
            <a:ext cx="7543800" cy="369332"/>
          </a:xfrm>
          <a:prstGeom prst="rect">
            <a:avLst/>
          </a:prstGeom>
        </p:spPr>
        <p:txBody>
          <a:bodyPr wrap="square">
            <a:spAutoFit/>
          </a:bodyPr>
          <a:lstStyle/>
          <a:p>
            <a:pPr>
              <a:defRPr/>
            </a:pPr>
            <a:endParaRPr lang="en-US" dirty="0">
              <a:solidFill>
                <a:schemeClr val="accent5">
                  <a:lumMod val="50000"/>
                </a:schemeClr>
              </a:solidFill>
            </a:endParaRPr>
          </a:p>
        </p:txBody>
      </p:sp>
      <p:sp>
        <p:nvSpPr>
          <p:cNvPr id="5" name="Rectangle 4"/>
          <p:cNvSpPr/>
          <p:nvPr/>
        </p:nvSpPr>
        <p:spPr>
          <a:xfrm>
            <a:off x="650240" y="1247112"/>
            <a:ext cx="7721600" cy="4478149"/>
          </a:xfrm>
          <a:prstGeom prst="rect">
            <a:avLst/>
          </a:prstGeom>
        </p:spPr>
        <p:txBody>
          <a:bodyPr wrap="square">
            <a:spAutoFit/>
          </a:bodyPr>
          <a:lstStyle/>
          <a:p>
            <a:pPr marL="342900" indent="-342900">
              <a:spcAft>
                <a:spcPts val="1200"/>
              </a:spcAft>
              <a:buFontTx/>
              <a:buChar char="•"/>
            </a:pPr>
            <a:r>
              <a:rPr lang="en-US" altLang="en-US" dirty="0">
                <a:solidFill>
                  <a:schemeClr val="accent5">
                    <a:lumMod val="50000"/>
                  </a:schemeClr>
                </a:solidFill>
              </a:rPr>
              <a:t>Providers must submit claims using the current 1500 Claim Form or UB-04 with appropriate coding including, but not limited </a:t>
            </a:r>
            <a:r>
              <a:rPr lang="en-US" altLang="en-US" dirty="0" smtClean="0">
                <a:solidFill>
                  <a:schemeClr val="accent5">
                    <a:lumMod val="50000"/>
                  </a:schemeClr>
                </a:solidFill>
              </a:rPr>
              <a:t>to </a:t>
            </a:r>
            <a:r>
              <a:rPr lang="en-US" altLang="en-US" dirty="0">
                <a:solidFill>
                  <a:schemeClr val="accent5">
                    <a:lumMod val="50000"/>
                  </a:schemeClr>
                </a:solidFill>
              </a:rPr>
              <a:t>ICD-10, CPT, and HCPCS </a:t>
            </a:r>
            <a:r>
              <a:rPr lang="en-US" altLang="en-US" dirty="0" smtClean="0">
                <a:solidFill>
                  <a:schemeClr val="accent5">
                    <a:lumMod val="50000"/>
                  </a:schemeClr>
                </a:solidFill>
              </a:rPr>
              <a:t>coding</a:t>
            </a:r>
            <a:endParaRPr lang="en-US" altLang="en-US" dirty="0">
              <a:solidFill>
                <a:schemeClr val="accent5">
                  <a:lumMod val="50000"/>
                </a:schemeClr>
              </a:solidFill>
            </a:endParaRPr>
          </a:p>
          <a:p>
            <a:pPr marL="342900" indent="-342900">
              <a:spcAft>
                <a:spcPts val="1200"/>
              </a:spcAft>
              <a:buFontTx/>
              <a:buChar char="•"/>
            </a:pPr>
            <a:r>
              <a:rPr lang="en-US" altLang="en-US" dirty="0">
                <a:solidFill>
                  <a:schemeClr val="accent5">
                    <a:lumMod val="50000"/>
                  </a:schemeClr>
                </a:solidFill>
              </a:rPr>
              <a:t>Please refer to your provider agreement related to timely filing of </a:t>
            </a:r>
            <a:r>
              <a:rPr lang="en-US" altLang="en-US" dirty="0" smtClean="0">
                <a:solidFill>
                  <a:schemeClr val="accent5">
                    <a:lumMod val="50000"/>
                  </a:schemeClr>
                </a:solidFill>
              </a:rPr>
              <a:t>claims*</a:t>
            </a:r>
            <a:endParaRPr lang="en-US" altLang="en-US" dirty="0">
              <a:solidFill>
                <a:srgbClr val="FF0000"/>
              </a:solidFill>
            </a:endParaRPr>
          </a:p>
          <a:p>
            <a:pPr marL="342900" indent="-342900">
              <a:spcAft>
                <a:spcPts val="600"/>
              </a:spcAft>
              <a:buFontTx/>
              <a:buChar char="•"/>
            </a:pPr>
            <a:r>
              <a:rPr lang="en-US" altLang="en-US" dirty="0">
                <a:solidFill>
                  <a:schemeClr val="accent5">
                    <a:lumMod val="50000"/>
                  </a:schemeClr>
                </a:solidFill>
              </a:rPr>
              <a:t>All claim submissions must include:</a:t>
            </a:r>
          </a:p>
          <a:p>
            <a:pPr marL="571500" lvl="2" indent="-285750">
              <a:spcAft>
                <a:spcPts val="600"/>
              </a:spcAft>
              <a:buFont typeface="Courier New" pitchFamily="49" charset="0"/>
              <a:buChar char="o"/>
            </a:pPr>
            <a:r>
              <a:rPr lang="en-US" altLang="en-US" sz="1600" dirty="0">
                <a:solidFill>
                  <a:schemeClr val="accent5">
                    <a:lumMod val="50000"/>
                  </a:schemeClr>
                </a:solidFill>
              </a:rPr>
              <a:t>Member name, Medicaid identification number and date of birth</a:t>
            </a:r>
          </a:p>
          <a:p>
            <a:pPr marL="571500" lvl="2" indent="-285750">
              <a:spcAft>
                <a:spcPts val="600"/>
              </a:spcAft>
              <a:buFont typeface="Courier New" pitchFamily="49" charset="0"/>
              <a:buChar char="o"/>
            </a:pPr>
            <a:r>
              <a:rPr lang="en-US" altLang="en-US" sz="1600" dirty="0">
                <a:solidFill>
                  <a:schemeClr val="accent5">
                    <a:lumMod val="50000"/>
                  </a:schemeClr>
                </a:solidFill>
              </a:rPr>
              <a:t>Provider’s Federal Tax I.D. number</a:t>
            </a:r>
          </a:p>
          <a:p>
            <a:pPr marL="571500" lvl="2" indent="-285750">
              <a:spcAft>
                <a:spcPts val="600"/>
              </a:spcAft>
              <a:buFont typeface="Courier New" pitchFamily="49" charset="0"/>
              <a:buChar char="o"/>
            </a:pPr>
            <a:r>
              <a:rPr lang="en-US" altLang="en-US" sz="1600" dirty="0">
                <a:solidFill>
                  <a:schemeClr val="accent5">
                    <a:lumMod val="50000"/>
                  </a:schemeClr>
                </a:solidFill>
              </a:rPr>
              <a:t>National Provider Identifier (NPI) (unique NPI’s for rostered clinicians)</a:t>
            </a:r>
          </a:p>
          <a:p>
            <a:pPr marL="571500" lvl="2" indent="-285750">
              <a:spcAft>
                <a:spcPts val="600"/>
              </a:spcAft>
              <a:buFont typeface="Courier New" pitchFamily="49" charset="0"/>
              <a:buChar char="o"/>
            </a:pPr>
            <a:r>
              <a:rPr lang="en-US" altLang="en-US" sz="1600" dirty="0">
                <a:solidFill>
                  <a:schemeClr val="accent5">
                    <a:lumMod val="50000"/>
                  </a:schemeClr>
                </a:solidFill>
              </a:rPr>
              <a:t>Providers are responsible for billing in accordance with nationally recognized CMS Correct </a:t>
            </a:r>
            <a:r>
              <a:rPr lang="en-US" altLang="en-US" sz="1600" dirty="0" smtClean="0">
                <a:solidFill>
                  <a:schemeClr val="accent5">
                    <a:lumMod val="50000"/>
                  </a:schemeClr>
                </a:solidFill>
              </a:rPr>
              <a:t>National Coding </a:t>
            </a:r>
            <a:r>
              <a:rPr lang="en-US" altLang="en-US" sz="1600" dirty="0">
                <a:solidFill>
                  <a:schemeClr val="accent5">
                    <a:lumMod val="50000"/>
                  </a:schemeClr>
                </a:solidFill>
              </a:rPr>
              <a:t>Initiative </a:t>
            </a:r>
            <a:r>
              <a:rPr lang="en-US" altLang="en-US" sz="1600" dirty="0" smtClean="0">
                <a:solidFill>
                  <a:schemeClr val="accent5">
                    <a:lumMod val="50000"/>
                  </a:schemeClr>
                </a:solidFill>
              </a:rPr>
              <a:t>(NCCI</a:t>
            </a:r>
            <a:r>
              <a:rPr lang="en-US" altLang="en-US" sz="1600" dirty="0">
                <a:solidFill>
                  <a:schemeClr val="accent5">
                    <a:lumMod val="50000"/>
                  </a:schemeClr>
                </a:solidFill>
              </a:rPr>
              <a:t>) standards. Additional information is available at </a:t>
            </a:r>
            <a:r>
              <a:rPr lang="en-US" altLang="en-US" sz="1600" dirty="0" smtClean="0">
                <a:solidFill>
                  <a:schemeClr val="accent5">
                    <a:lumMod val="50000"/>
                  </a:schemeClr>
                </a:solidFill>
                <a:hlinkClick r:id="rId3"/>
              </a:rPr>
              <a:t>www.cms.gov</a:t>
            </a:r>
            <a:endParaRPr lang="en-US" altLang="en-US" sz="1600" dirty="0">
              <a:solidFill>
                <a:schemeClr val="accent5">
                  <a:lumMod val="50000"/>
                </a:schemeClr>
              </a:solidFill>
            </a:endParaRPr>
          </a:p>
          <a:p>
            <a:pPr marL="571500" lvl="2" indent="-285750">
              <a:spcAft>
                <a:spcPts val="600"/>
              </a:spcAft>
              <a:buFont typeface="Courier New" pitchFamily="49" charset="0"/>
              <a:buChar char="o"/>
            </a:pPr>
            <a:r>
              <a:rPr lang="en-US" altLang="en-US" sz="1600" dirty="0">
                <a:solidFill>
                  <a:schemeClr val="accent5">
                    <a:lumMod val="50000"/>
                  </a:schemeClr>
                </a:solidFill>
              </a:rPr>
              <a:t>When a provider is contracted as a group or facility, the payment is made to the group/facility and not to the individual </a:t>
            </a:r>
            <a:r>
              <a:rPr lang="en-US" altLang="en-US" sz="1600" dirty="0" smtClean="0">
                <a:solidFill>
                  <a:schemeClr val="accent5">
                    <a:lumMod val="50000"/>
                  </a:schemeClr>
                </a:solidFill>
              </a:rPr>
              <a:t>clinician</a:t>
            </a:r>
            <a:endParaRPr lang="en-US" altLang="en-US" sz="1600" dirty="0">
              <a:solidFill>
                <a:schemeClr val="accent5">
                  <a:lumMod val="50000"/>
                </a:schemeClr>
              </a:solidFill>
            </a:endParaRPr>
          </a:p>
        </p:txBody>
      </p:sp>
    </p:spTree>
    <p:extLst>
      <p:ext uri="{BB962C8B-B14F-4D97-AF65-F5344CB8AC3E}">
        <p14:creationId xmlns:p14="http://schemas.microsoft.com/office/powerpoint/2010/main" val="3761883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31</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Claims Submission Process</a:t>
            </a:r>
            <a:endParaRPr lang="en-US" sz="2800" dirty="0">
              <a:solidFill>
                <a:schemeClr val="accent1"/>
              </a:solidFill>
            </a:endParaRPr>
          </a:p>
        </p:txBody>
      </p:sp>
      <p:sp>
        <p:nvSpPr>
          <p:cNvPr id="4" name="Rectangle 3"/>
          <p:cNvSpPr/>
          <p:nvPr/>
        </p:nvSpPr>
        <p:spPr>
          <a:xfrm>
            <a:off x="533400" y="1447800"/>
            <a:ext cx="7543800" cy="4093428"/>
          </a:xfrm>
          <a:prstGeom prst="rect">
            <a:avLst/>
          </a:prstGeom>
        </p:spPr>
        <p:txBody>
          <a:bodyPr wrap="square">
            <a:spAutoFit/>
          </a:bodyPr>
          <a:lstStyle/>
          <a:p>
            <a:pPr marL="285750" indent="-285750">
              <a:buFont typeface="Arial" panose="020B0604020202020204" pitchFamily="34" charset="0"/>
              <a:buChar char="•"/>
              <a:defRPr/>
            </a:pPr>
            <a:r>
              <a:rPr lang="en-US" altLang="en-US" dirty="0">
                <a:solidFill>
                  <a:schemeClr val="accent5">
                    <a:lumMod val="50000"/>
                  </a:schemeClr>
                </a:solidFill>
              </a:rPr>
              <a:t>How to submit:</a:t>
            </a:r>
          </a:p>
          <a:p>
            <a:pPr marL="793750" lvl="1" indent="-285750">
              <a:buFont typeface="Courier New" pitchFamily="49" charset="0"/>
              <a:buChar char="o"/>
              <a:defRPr/>
            </a:pPr>
            <a:r>
              <a:rPr lang="en-US" altLang="en-US" sz="1600" dirty="0">
                <a:solidFill>
                  <a:schemeClr val="accent5">
                    <a:lumMod val="50000"/>
                  </a:schemeClr>
                </a:solidFill>
              </a:rPr>
              <a:t>Submit electronically</a:t>
            </a:r>
          </a:p>
          <a:p>
            <a:pPr marL="1200150" lvl="2" indent="-285750">
              <a:spcAft>
                <a:spcPts val="600"/>
              </a:spcAft>
              <a:buFont typeface="Wingdings" pitchFamily="2" charset="2"/>
              <a:buChar char="§"/>
              <a:defRPr/>
            </a:pPr>
            <a:r>
              <a:rPr lang="en-US" altLang="en-US" sz="1600" dirty="0">
                <a:solidFill>
                  <a:schemeClr val="accent5">
                    <a:lumMod val="50000"/>
                  </a:schemeClr>
                </a:solidFill>
              </a:rPr>
              <a:t>Accepting </a:t>
            </a:r>
            <a:r>
              <a:rPr lang="en-US" altLang="en-US" sz="1600" dirty="0" smtClean="0">
                <a:solidFill>
                  <a:schemeClr val="accent5">
                    <a:lumMod val="50000"/>
                  </a:schemeClr>
                </a:solidFill>
              </a:rPr>
              <a:t>a wide variety of clearinghouses</a:t>
            </a:r>
            <a:endParaRPr lang="en-US" altLang="en-US" sz="1600" dirty="0">
              <a:solidFill>
                <a:schemeClr val="accent5">
                  <a:lumMod val="50000"/>
                </a:schemeClr>
              </a:solidFill>
            </a:endParaRPr>
          </a:p>
          <a:p>
            <a:pPr marL="793750" lvl="1" indent="-285750">
              <a:buFont typeface="Courier New" pitchFamily="49" charset="0"/>
              <a:buChar char="o"/>
              <a:defRPr/>
            </a:pPr>
            <a:r>
              <a:rPr lang="en-US" altLang="en-US" sz="1600" b="1" dirty="0">
                <a:solidFill>
                  <a:schemeClr val="accent5">
                    <a:lumMod val="50000"/>
                  </a:schemeClr>
                </a:solidFill>
                <a:hlinkClick r:id="rId3"/>
              </a:rPr>
              <a:t>www.UnitedHealthcareOnline.com</a:t>
            </a:r>
            <a:endParaRPr lang="en-US" altLang="en-US" sz="1600" b="1" dirty="0">
              <a:solidFill>
                <a:schemeClr val="accent5">
                  <a:lumMod val="50000"/>
                </a:schemeClr>
              </a:solidFill>
            </a:endParaRPr>
          </a:p>
          <a:p>
            <a:pPr marL="1200150" lvl="2" indent="-285750">
              <a:spcAft>
                <a:spcPts val="600"/>
              </a:spcAft>
              <a:buFont typeface="Wingdings" pitchFamily="2" charset="2"/>
              <a:buChar char="§"/>
              <a:defRPr/>
            </a:pPr>
            <a:r>
              <a:rPr lang="en-US" altLang="en-US" sz="1600" dirty="0">
                <a:solidFill>
                  <a:schemeClr val="accent5">
                    <a:lumMod val="50000"/>
                  </a:schemeClr>
                </a:solidFill>
              </a:rPr>
              <a:t>Secure portal to view eligibility, submit prior authorization request and submit claims for Medicaid members</a:t>
            </a:r>
          </a:p>
          <a:p>
            <a:pPr marL="793750" lvl="1" indent="-285750">
              <a:buFont typeface="Courier New" pitchFamily="49" charset="0"/>
              <a:buChar char="o"/>
              <a:defRPr/>
            </a:pPr>
            <a:r>
              <a:rPr lang="en-US" altLang="en-US" sz="1600" dirty="0">
                <a:solidFill>
                  <a:schemeClr val="accent5">
                    <a:lumMod val="50000"/>
                  </a:schemeClr>
                </a:solidFill>
              </a:rPr>
              <a:t>Paper claims may be submitted to the following address:</a:t>
            </a:r>
          </a:p>
          <a:p>
            <a:r>
              <a:rPr lang="en-US" dirty="0" smtClean="0"/>
              <a:t>	United </a:t>
            </a:r>
            <a:r>
              <a:rPr lang="en-US" dirty="0"/>
              <a:t>Healthcare Community Plan, PO Box 8207</a:t>
            </a:r>
          </a:p>
          <a:p>
            <a:r>
              <a:rPr lang="en-US" dirty="0" smtClean="0"/>
              <a:t>	Kingston</a:t>
            </a:r>
            <a:r>
              <a:rPr lang="en-US" dirty="0"/>
              <a:t>, NY 12402-8207</a:t>
            </a:r>
          </a:p>
          <a:p>
            <a:pPr>
              <a:buFontTx/>
              <a:buChar char="•"/>
              <a:defRPr/>
            </a:pPr>
            <a:endParaRPr lang="en-US" altLang="en-US" dirty="0">
              <a:solidFill>
                <a:schemeClr val="accent5">
                  <a:lumMod val="50000"/>
                </a:schemeClr>
              </a:solidFill>
            </a:endParaRPr>
          </a:p>
          <a:p>
            <a:pPr marL="285750" indent="-285750">
              <a:buFont typeface="Arial" panose="020B0604020202020204" pitchFamily="34" charset="0"/>
              <a:buChar char="•"/>
              <a:defRPr/>
            </a:pPr>
            <a:r>
              <a:rPr lang="en-US" altLang="en-US" dirty="0">
                <a:solidFill>
                  <a:schemeClr val="accent5">
                    <a:lumMod val="50000"/>
                  </a:schemeClr>
                </a:solidFill>
              </a:rPr>
              <a:t>What to include:</a:t>
            </a:r>
          </a:p>
          <a:p>
            <a:pPr marL="793750" lvl="1" indent="-285750">
              <a:buFont typeface="Courier New" pitchFamily="49" charset="0"/>
              <a:buChar char="o"/>
              <a:defRPr/>
            </a:pPr>
            <a:r>
              <a:rPr lang="en-US" altLang="en-US" sz="1600" dirty="0">
                <a:solidFill>
                  <a:schemeClr val="accent5">
                    <a:lumMod val="50000"/>
                  </a:schemeClr>
                </a:solidFill>
              </a:rPr>
              <a:t>Submit claims with </a:t>
            </a:r>
            <a:r>
              <a:rPr lang="en-US" altLang="en-US" sz="1600" dirty="0" smtClean="0">
                <a:solidFill>
                  <a:schemeClr val="accent5">
                    <a:lumMod val="50000"/>
                  </a:schemeClr>
                </a:solidFill>
              </a:rPr>
              <a:t>member’s </a:t>
            </a:r>
            <a:r>
              <a:rPr lang="en-US" altLang="en-US" sz="1600" dirty="0">
                <a:solidFill>
                  <a:schemeClr val="accent5">
                    <a:lumMod val="50000"/>
                  </a:schemeClr>
                </a:solidFill>
              </a:rPr>
              <a:t>subscriber ID </a:t>
            </a:r>
            <a:r>
              <a:rPr lang="en-US" altLang="en-US" sz="1600" dirty="0" smtClean="0">
                <a:solidFill>
                  <a:schemeClr val="accent5">
                    <a:lumMod val="50000"/>
                  </a:schemeClr>
                </a:solidFill>
              </a:rPr>
              <a:t>number </a:t>
            </a:r>
            <a:r>
              <a:rPr lang="en-US" altLang="en-US" sz="1600" b="1" u="sng" dirty="0" smtClean="0">
                <a:solidFill>
                  <a:schemeClr val="accent5">
                    <a:lumMod val="50000"/>
                  </a:schemeClr>
                </a:solidFill>
              </a:rPr>
              <a:t>OR</a:t>
            </a:r>
            <a:r>
              <a:rPr lang="en-US" altLang="en-US" sz="1600" dirty="0" smtClean="0">
                <a:solidFill>
                  <a:schemeClr val="accent5">
                    <a:lumMod val="50000"/>
                  </a:schemeClr>
                </a:solidFill>
              </a:rPr>
              <a:t> ODM’s MMIS ID number</a:t>
            </a:r>
            <a:endParaRPr lang="en-US" altLang="en-US" sz="1600" dirty="0">
              <a:solidFill>
                <a:schemeClr val="accent5">
                  <a:lumMod val="50000"/>
                </a:schemeClr>
              </a:solidFill>
            </a:endParaRPr>
          </a:p>
          <a:p>
            <a:pPr marL="793750" lvl="1" indent="-285750">
              <a:buFont typeface="Courier New" pitchFamily="49" charset="0"/>
              <a:buChar char="o"/>
              <a:defRPr/>
            </a:pPr>
            <a:r>
              <a:rPr lang="en-US" altLang="en-US" sz="1600" dirty="0">
                <a:solidFill>
                  <a:schemeClr val="accent5">
                    <a:lumMod val="50000"/>
                  </a:schemeClr>
                </a:solidFill>
              </a:rPr>
              <a:t>Use Payer ID number </a:t>
            </a:r>
            <a:r>
              <a:rPr lang="en-US" sz="1600" b="1" dirty="0"/>
              <a:t>87726</a:t>
            </a:r>
            <a:r>
              <a:rPr lang="en-US" altLang="en-US" sz="1600" dirty="0" smtClean="0">
                <a:solidFill>
                  <a:schemeClr val="accent5">
                    <a:lumMod val="50000"/>
                  </a:schemeClr>
                </a:solidFill>
              </a:rPr>
              <a:t> </a:t>
            </a:r>
            <a:r>
              <a:rPr lang="en-US" altLang="en-US" sz="1600" dirty="0">
                <a:solidFill>
                  <a:schemeClr val="accent5">
                    <a:lumMod val="50000"/>
                  </a:schemeClr>
                </a:solidFill>
              </a:rPr>
              <a:t>for all UnitedHealthcare Community Plan </a:t>
            </a:r>
            <a:r>
              <a:rPr lang="en-US" altLang="en-US" sz="1600" dirty="0" smtClean="0">
                <a:solidFill>
                  <a:schemeClr val="accent5">
                    <a:lumMod val="50000"/>
                  </a:schemeClr>
                </a:solidFill>
              </a:rPr>
              <a:t>claims</a:t>
            </a:r>
            <a:endParaRPr lang="en-US" altLang="en-US" sz="1600" dirty="0">
              <a:solidFill>
                <a:schemeClr val="accent5">
                  <a:lumMod val="50000"/>
                </a:schemeClr>
              </a:solidFill>
            </a:endParaRPr>
          </a:p>
        </p:txBody>
      </p:sp>
    </p:spTree>
    <p:extLst>
      <p:ext uri="{BB962C8B-B14F-4D97-AF65-F5344CB8AC3E}">
        <p14:creationId xmlns:p14="http://schemas.microsoft.com/office/powerpoint/2010/main" val="1599697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32</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Electronic Payment &amp; Statements (EPS)</a:t>
            </a:r>
            <a:endParaRPr lang="en-US" sz="2800" dirty="0">
              <a:solidFill>
                <a:schemeClr val="accent1"/>
              </a:solidFill>
            </a:endParaRPr>
          </a:p>
        </p:txBody>
      </p:sp>
      <p:sp>
        <p:nvSpPr>
          <p:cNvPr id="4" name="Rectangle 3"/>
          <p:cNvSpPr/>
          <p:nvPr/>
        </p:nvSpPr>
        <p:spPr>
          <a:xfrm>
            <a:off x="609600" y="1315720"/>
            <a:ext cx="7543800" cy="4401205"/>
          </a:xfrm>
          <a:prstGeom prst="rect">
            <a:avLst/>
          </a:prstGeom>
        </p:spPr>
        <p:txBody>
          <a:bodyPr wrap="square">
            <a:spAutoFit/>
          </a:bodyPr>
          <a:lstStyle/>
          <a:p>
            <a:pPr>
              <a:defRPr/>
            </a:pPr>
            <a:r>
              <a:rPr lang="en-US" sz="1400" dirty="0">
                <a:solidFill>
                  <a:schemeClr val="accent5">
                    <a:lumMod val="50000"/>
                  </a:schemeClr>
                </a:solidFill>
              </a:rPr>
              <a:t>With EPS, you receive electronic funds transfer (EFT) for claim payments, plus your EOBs are delivered online: </a:t>
            </a:r>
          </a:p>
          <a:p>
            <a:pPr marL="173038" indent="-173038">
              <a:spcBef>
                <a:spcPts val="0"/>
              </a:spcBef>
              <a:spcAft>
                <a:spcPts val="0"/>
              </a:spcAft>
              <a:buFont typeface="Arial" panose="020B0604020202020204" pitchFamily="34" charset="0"/>
              <a:buChar char="•"/>
              <a:defRPr/>
            </a:pPr>
            <a:r>
              <a:rPr lang="en-US" sz="1400" dirty="0">
                <a:solidFill>
                  <a:schemeClr val="accent5">
                    <a:lumMod val="50000"/>
                  </a:schemeClr>
                </a:solidFill>
              </a:rPr>
              <a:t>  Lessens administrative costs and simplifies bookkeeping</a:t>
            </a:r>
          </a:p>
          <a:p>
            <a:pPr marL="285750" indent="-285750">
              <a:spcBef>
                <a:spcPts val="0"/>
              </a:spcBef>
              <a:spcAft>
                <a:spcPts val="0"/>
              </a:spcAft>
              <a:buFont typeface="Arial" panose="020B0604020202020204" pitchFamily="34" charset="0"/>
              <a:buChar char="•"/>
              <a:defRPr/>
            </a:pPr>
            <a:r>
              <a:rPr lang="en-US" sz="1400" dirty="0">
                <a:solidFill>
                  <a:schemeClr val="accent5">
                    <a:lumMod val="50000"/>
                  </a:schemeClr>
                </a:solidFill>
              </a:rPr>
              <a:t>Reduces reimbursement turnaround time</a:t>
            </a:r>
          </a:p>
          <a:p>
            <a:pPr marL="285750" indent="-285750">
              <a:spcBef>
                <a:spcPts val="0"/>
              </a:spcBef>
              <a:spcAft>
                <a:spcPts val="0"/>
              </a:spcAft>
              <a:buFont typeface="Arial" panose="020B0604020202020204" pitchFamily="34" charset="0"/>
              <a:buChar char="•"/>
              <a:defRPr/>
            </a:pPr>
            <a:r>
              <a:rPr lang="en-US" sz="1400" dirty="0">
                <a:solidFill>
                  <a:schemeClr val="accent5">
                    <a:lumMod val="50000"/>
                  </a:schemeClr>
                </a:solidFill>
              </a:rPr>
              <a:t>Funds are available as soon as they are posted to your account</a:t>
            </a:r>
          </a:p>
          <a:p>
            <a:pPr marL="457200" indent="-457200">
              <a:spcBef>
                <a:spcPts val="0"/>
              </a:spcBef>
              <a:buFont typeface="Arial" panose="020B0604020202020204" pitchFamily="34" charset="0"/>
              <a:buChar char="•"/>
              <a:defRPr/>
            </a:pPr>
            <a:endParaRPr lang="en-US" sz="1400" dirty="0">
              <a:solidFill>
                <a:schemeClr val="accent5">
                  <a:lumMod val="50000"/>
                </a:schemeClr>
              </a:solidFill>
            </a:endParaRPr>
          </a:p>
          <a:p>
            <a:pPr>
              <a:spcBef>
                <a:spcPts val="0"/>
              </a:spcBef>
              <a:defRPr/>
            </a:pPr>
            <a:r>
              <a:rPr lang="en-US" sz="1400" dirty="0">
                <a:solidFill>
                  <a:schemeClr val="accent5">
                    <a:lumMod val="50000"/>
                  </a:schemeClr>
                </a:solidFill>
              </a:rPr>
              <a:t>To receive direct deposit and electronic statements through EPS you need to enroll at </a:t>
            </a:r>
            <a:r>
              <a:rPr lang="en-US" sz="1400" b="1" dirty="0">
                <a:solidFill>
                  <a:schemeClr val="accent5">
                    <a:lumMod val="50000"/>
                  </a:schemeClr>
                </a:solidFill>
                <a:hlinkClick r:id="rId3"/>
              </a:rPr>
              <a:t>myservices.optumhealthpaymentservices.com</a:t>
            </a:r>
            <a:r>
              <a:rPr lang="en-US" sz="1400" dirty="0">
                <a:solidFill>
                  <a:schemeClr val="accent5">
                    <a:lumMod val="50000"/>
                  </a:schemeClr>
                </a:solidFill>
              </a:rPr>
              <a:t> &gt; How to Enroll.  Here’s what you’ll need:</a:t>
            </a:r>
          </a:p>
          <a:p>
            <a:pPr marL="285750" indent="-285750">
              <a:spcBef>
                <a:spcPts val="0"/>
              </a:spcBef>
              <a:spcAft>
                <a:spcPts val="0"/>
              </a:spcAft>
              <a:buFont typeface="Arial" panose="020B0604020202020204" pitchFamily="34" charset="0"/>
              <a:buChar char="•"/>
              <a:defRPr/>
            </a:pPr>
            <a:r>
              <a:rPr lang="en-US" sz="1400" dirty="0">
                <a:solidFill>
                  <a:schemeClr val="accent5">
                    <a:lumMod val="50000"/>
                  </a:schemeClr>
                </a:solidFill>
              </a:rPr>
              <a:t>Bank account information for direct deposit</a:t>
            </a:r>
          </a:p>
          <a:p>
            <a:pPr marL="285750" indent="-285750">
              <a:spcBef>
                <a:spcPts val="0"/>
              </a:spcBef>
              <a:spcAft>
                <a:spcPts val="0"/>
              </a:spcAft>
              <a:buFont typeface="Arial" panose="020B0604020202020204" pitchFamily="34" charset="0"/>
              <a:buChar char="•"/>
              <a:defRPr/>
            </a:pPr>
            <a:r>
              <a:rPr lang="en-US" sz="1400" dirty="0">
                <a:solidFill>
                  <a:schemeClr val="accent5">
                    <a:lumMod val="50000"/>
                  </a:schemeClr>
                </a:solidFill>
              </a:rPr>
              <a:t>Either a voided check or a bank letter to verify bank account information</a:t>
            </a:r>
          </a:p>
          <a:p>
            <a:pPr marL="285750" indent="-285750">
              <a:spcBef>
                <a:spcPts val="0"/>
              </a:spcBef>
              <a:spcAft>
                <a:spcPts val="0"/>
              </a:spcAft>
              <a:buFont typeface="Arial" panose="020B0604020202020204" pitchFamily="34" charset="0"/>
              <a:buChar char="•"/>
              <a:defRPr/>
            </a:pPr>
            <a:r>
              <a:rPr lang="en-US" sz="1400" dirty="0">
                <a:solidFill>
                  <a:schemeClr val="accent5">
                    <a:lumMod val="50000"/>
                  </a:schemeClr>
                </a:solidFill>
              </a:rPr>
              <a:t>A copy of your practice’s W-9 form</a:t>
            </a:r>
          </a:p>
          <a:p>
            <a:pPr>
              <a:spcBef>
                <a:spcPts val="0"/>
              </a:spcBef>
              <a:defRPr/>
            </a:pPr>
            <a:endParaRPr lang="en-US" sz="1400" dirty="0">
              <a:solidFill>
                <a:schemeClr val="accent5">
                  <a:lumMod val="50000"/>
                </a:schemeClr>
              </a:solidFill>
            </a:endParaRPr>
          </a:p>
          <a:p>
            <a:pPr>
              <a:spcBef>
                <a:spcPts val="0"/>
              </a:spcBef>
              <a:defRPr/>
            </a:pPr>
            <a:r>
              <a:rPr lang="en-US" sz="1400" dirty="0">
                <a:solidFill>
                  <a:schemeClr val="accent5">
                    <a:lumMod val="50000"/>
                  </a:schemeClr>
                </a:solidFill>
              </a:rPr>
              <a:t>If you’re already signed up for EPS with UnitedHealthcare Commercial or UnitedHealthcare Medicare Solutions, you will automatically receive direct deposit and electronic statements through EPS for UnitedHealthcare Community Plan when the program is deployed.</a:t>
            </a:r>
          </a:p>
          <a:p>
            <a:pPr>
              <a:spcBef>
                <a:spcPts val="0"/>
              </a:spcBef>
              <a:defRPr/>
            </a:pPr>
            <a:endParaRPr lang="en-US" sz="1400" dirty="0">
              <a:solidFill>
                <a:schemeClr val="accent5">
                  <a:lumMod val="50000"/>
                </a:schemeClr>
              </a:solidFill>
            </a:endParaRPr>
          </a:p>
          <a:p>
            <a:pPr>
              <a:spcBef>
                <a:spcPts val="0"/>
              </a:spcBef>
              <a:defRPr/>
            </a:pPr>
            <a:r>
              <a:rPr lang="en-US" sz="1400" i="1" dirty="0">
                <a:solidFill>
                  <a:schemeClr val="accent5">
                    <a:lumMod val="50000"/>
                  </a:schemeClr>
                </a:solidFill>
              </a:rPr>
              <a:t>Note: For more information, please call </a:t>
            </a:r>
            <a:r>
              <a:rPr lang="en-US" sz="1400" b="1" i="1" dirty="0" smtClean="0">
                <a:solidFill>
                  <a:schemeClr val="accent5">
                    <a:lumMod val="50000"/>
                  </a:schemeClr>
                </a:solidFill>
              </a:rPr>
              <a:t>866-842-3278</a:t>
            </a:r>
            <a:r>
              <a:rPr lang="en-US" sz="1400" i="1" dirty="0">
                <a:solidFill>
                  <a:schemeClr val="accent5">
                    <a:lumMod val="50000"/>
                  </a:schemeClr>
                </a:solidFill>
              </a:rPr>
              <a:t>, option 5, or go to </a:t>
            </a:r>
            <a:r>
              <a:rPr lang="en-US" sz="1400" b="1" i="1" dirty="0">
                <a:solidFill>
                  <a:schemeClr val="accent5">
                    <a:lumMod val="50000"/>
                  </a:schemeClr>
                </a:solidFill>
                <a:hlinkClick r:id="rId4"/>
              </a:rPr>
              <a:t>UnitedHealthcareOnline.com</a:t>
            </a:r>
            <a:r>
              <a:rPr lang="en-US" sz="1400" i="1" dirty="0">
                <a:solidFill>
                  <a:schemeClr val="accent5">
                    <a:lumMod val="50000"/>
                  </a:schemeClr>
                </a:solidFill>
              </a:rPr>
              <a:t> &gt; Help&gt; Electronic Solutions &gt; Electronic Payments and Statements</a:t>
            </a:r>
          </a:p>
          <a:p>
            <a:pPr marL="285750" indent="-285750">
              <a:buFont typeface="Arial" panose="020B0604020202020204" pitchFamily="34" charset="0"/>
              <a:buChar char="•"/>
              <a:defRPr/>
            </a:pPr>
            <a:endParaRPr lang="en-US" altLang="en-US" sz="1400" dirty="0">
              <a:solidFill>
                <a:schemeClr val="accent5">
                  <a:lumMod val="50000"/>
                </a:schemeClr>
              </a:solidFill>
            </a:endParaRPr>
          </a:p>
        </p:txBody>
      </p:sp>
    </p:spTree>
    <p:extLst>
      <p:ext uri="{BB962C8B-B14F-4D97-AF65-F5344CB8AC3E}">
        <p14:creationId xmlns:p14="http://schemas.microsoft.com/office/powerpoint/2010/main" val="150837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33</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400" dirty="0" smtClean="0">
                <a:solidFill>
                  <a:schemeClr val="accent1"/>
                </a:solidFill>
              </a:rPr>
              <a:t>Third Party Payor (TPP) Coordination of Benefits (COB)</a:t>
            </a:r>
            <a:endParaRPr lang="en-US" sz="2400" dirty="0">
              <a:solidFill>
                <a:schemeClr val="accent1"/>
              </a:solidFill>
            </a:endParaRPr>
          </a:p>
        </p:txBody>
      </p:sp>
      <p:sp>
        <p:nvSpPr>
          <p:cNvPr id="4" name="TextBox 3"/>
          <p:cNvSpPr txBox="1"/>
          <p:nvPr/>
        </p:nvSpPr>
        <p:spPr>
          <a:xfrm>
            <a:off x="464025" y="1187355"/>
            <a:ext cx="8243247" cy="3416320"/>
          </a:xfrm>
          <a:prstGeom prst="rect">
            <a:avLst/>
          </a:prstGeom>
          <a:noFill/>
        </p:spPr>
        <p:txBody>
          <a:bodyPr wrap="square" rtlCol="0">
            <a:spAutoFit/>
          </a:bodyPr>
          <a:lstStyle/>
          <a:p>
            <a:r>
              <a:rPr lang="en-US" dirty="0" smtClean="0">
                <a:solidFill>
                  <a:srgbClr val="55565A"/>
                </a:solidFill>
              </a:rPr>
              <a:t>Effective </a:t>
            </a:r>
            <a:r>
              <a:rPr lang="en-US" b="1" dirty="0" smtClean="0">
                <a:solidFill>
                  <a:srgbClr val="E87722"/>
                </a:solidFill>
              </a:rPr>
              <a:t>January 1</a:t>
            </a:r>
            <a:r>
              <a:rPr lang="en-US" b="1" dirty="0">
                <a:solidFill>
                  <a:srgbClr val="E87722"/>
                </a:solidFill>
              </a:rPr>
              <a:t>, </a:t>
            </a:r>
            <a:r>
              <a:rPr lang="en-US" b="1" dirty="0" smtClean="0">
                <a:solidFill>
                  <a:srgbClr val="E87722"/>
                </a:solidFill>
              </a:rPr>
              <a:t>2018</a:t>
            </a:r>
            <a:r>
              <a:rPr lang="en-US" dirty="0" smtClean="0">
                <a:solidFill>
                  <a:srgbClr val="55565A"/>
                </a:solidFill>
              </a:rPr>
              <a:t>, </a:t>
            </a:r>
            <a:r>
              <a:rPr lang="en-US" dirty="0">
                <a:solidFill>
                  <a:srgbClr val="55565A"/>
                </a:solidFill>
              </a:rPr>
              <a:t>where Medicare or private insurance coverage exists, payment must be sought from the TPP before Medicaid is billed. </a:t>
            </a:r>
            <a:endParaRPr lang="en-US" dirty="0" smtClean="0">
              <a:solidFill>
                <a:srgbClr val="55565A"/>
              </a:solidFill>
            </a:endParaRPr>
          </a:p>
          <a:p>
            <a:endParaRPr lang="en-US" dirty="0">
              <a:solidFill>
                <a:srgbClr val="55565A"/>
              </a:solidFill>
            </a:endParaRPr>
          </a:p>
          <a:p>
            <a:r>
              <a:rPr lang="en-US" dirty="0" smtClean="0">
                <a:solidFill>
                  <a:srgbClr val="55565A"/>
                </a:solidFill>
              </a:rPr>
              <a:t>Any </a:t>
            </a:r>
            <a:r>
              <a:rPr lang="en-US" dirty="0">
                <a:solidFill>
                  <a:srgbClr val="55565A"/>
                </a:solidFill>
              </a:rPr>
              <a:t>payment received from a TPP must be reported on the claim or claims submitted to Ohio Medicaid. </a:t>
            </a:r>
            <a:endParaRPr lang="en-US" dirty="0" smtClean="0">
              <a:solidFill>
                <a:srgbClr val="55565A"/>
              </a:solidFill>
            </a:endParaRPr>
          </a:p>
          <a:p>
            <a:endParaRPr lang="en-US" dirty="0">
              <a:solidFill>
                <a:srgbClr val="55565A"/>
              </a:solidFill>
            </a:endParaRPr>
          </a:p>
          <a:p>
            <a:r>
              <a:rPr lang="en-US" dirty="0" smtClean="0">
                <a:solidFill>
                  <a:srgbClr val="55565A"/>
                </a:solidFill>
              </a:rPr>
              <a:t>Note</a:t>
            </a:r>
            <a:r>
              <a:rPr lang="en-US" dirty="0">
                <a:solidFill>
                  <a:srgbClr val="55565A"/>
                </a:solidFill>
              </a:rPr>
              <a:t>: A claim that has been submitted to a TPP using a CPT code cannot be recoded to a HCPCS code to bill Ohio Medicaid.</a:t>
            </a:r>
          </a:p>
          <a:p>
            <a:r>
              <a:rPr lang="en-US" dirty="0">
                <a:solidFill>
                  <a:srgbClr val="55565A"/>
                </a:solidFill>
              </a:rPr>
              <a:t> </a:t>
            </a:r>
          </a:p>
          <a:p>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1661430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34</a:t>
            </a:fld>
            <a:endParaRPr lang="en-US" dirty="0"/>
          </a:p>
        </p:txBody>
      </p:sp>
      <p:sp>
        <p:nvSpPr>
          <p:cNvPr id="3" name="Title 2"/>
          <p:cNvSpPr>
            <a:spLocks noGrp="1"/>
          </p:cNvSpPr>
          <p:nvPr>
            <p:ph type="title"/>
          </p:nvPr>
        </p:nvSpPr>
        <p:spPr/>
        <p:txBody>
          <a:bodyPr/>
          <a:lstStyle/>
          <a:p>
            <a:r>
              <a:rPr lang="en-US" sz="2800" dirty="0">
                <a:solidFill>
                  <a:schemeClr val="accent1"/>
                </a:solidFill>
              </a:rPr>
              <a:t>Claims Tips</a:t>
            </a:r>
          </a:p>
        </p:txBody>
      </p:sp>
      <p:sp>
        <p:nvSpPr>
          <p:cNvPr id="5" name="Rectangle 2"/>
          <p:cNvSpPr txBox="1">
            <a:spLocks noChangeArrowheads="1"/>
          </p:cNvSpPr>
          <p:nvPr/>
        </p:nvSpPr>
        <p:spPr bwMode="auto">
          <a:xfrm>
            <a:off x="417513" y="1244600"/>
            <a:ext cx="8228012"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168275" marR="0" lvl="0" indent="-168275" algn="l" defTabSz="914400" rtl="0" eaLnBrk="1" fontAlgn="base" latinLnBrk="0" hangingPunct="1">
              <a:lnSpc>
                <a:spcPct val="75000"/>
              </a:lnSpc>
              <a:spcBef>
                <a:spcPct val="0"/>
              </a:spcBef>
              <a:spcAft>
                <a:spcPct val="35000"/>
              </a:spcAft>
              <a:buClr>
                <a:srgbClr val="D45D00"/>
              </a:buClr>
              <a:buSzTx/>
              <a:buFontTx/>
              <a:buNone/>
              <a:tabLst/>
              <a:defRPr/>
            </a:pPr>
            <a:r>
              <a:rPr kumimoji="0" lang="en-US" alt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To ensure clean claims remember:</a:t>
            </a: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NPI numbers are always required for both rendering/billing provider on all claims</a:t>
            </a: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lang="en-US" altLang="en-US" sz="1600" kern="0" noProof="0" dirty="0" smtClean="0">
                <a:solidFill>
                  <a:srgbClr val="63666A"/>
                </a:solidFill>
                <a:latin typeface="Arial"/>
                <a:ea typeface="Arial Unicode MS"/>
                <a:cs typeface="Arial Unicode MS"/>
              </a:rPr>
              <a:t>Obtain an NPI and enroll rendering clinicians in the Ohio Medicaid program and affiliate the clinician with the agency’s Medicaid ID number(s) in MITS</a:t>
            </a:r>
            <a:endPar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kumimoji="0" lang="en-US" altLang="en-US" sz="1600" b="0" u="none" strike="noStrike" kern="0" cap="none" spc="0" normalizeH="0" baseline="0" noProof="0" dirty="0" smtClean="0">
                <a:ln>
                  <a:noFill/>
                </a:ln>
                <a:solidFill>
                  <a:srgbClr val="63666A"/>
                </a:solidFill>
                <a:effectLst/>
                <a:uLnTx/>
                <a:uFillTx/>
                <a:latin typeface="Arial"/>
                <a:ea typeface="Arial Unicode MS"/>
                <a:cs typeface="Arial Unicode MS"/>
              </a:rPr>
              <a:t>Modifiers, in addition to the NPI, are and will continue to be used for non-licensed/paraprofessional</a:t>
            </a:r>
            <a:r>
              <a:rPr kumimoji="0" lang="en-US" altLang="en-US" sz="1600" b="0" u="none" strike="noStrike" kern="0" cap="none" spc="0" normalizeH="0" noProof="0" dirty="0" smtClean="0">
                <a:ln>
                  <a:noFill/>
                </a:ln>
                <a:solidFill>
                  <a:srgbClr val="63666A"/>
                </a:solidFill>
                <a:effectLst/>
                <a:uLnTx/>
                <a:uFillTx/>
                <a:latin typeface="Arial"/>
                <a:ea typeface="Arial Unicode MS"/>
                <a:cs typeface="Arial Unicode MS"/>
              </a:rPr>
              <a:t> </a:t>
            </a:r>
            <a:r>
              <a:rPr kumimoji="0" lang="en-US" altLang="en-US" sz="1600" b="0" u="none" strike="noStrike" kern="0" cap="none" spc="0" normalizeH="0" baseline="0" noProof="0" dirty="0" smtClean="0">
                <a:ln>
                  <a:noFill/>
                </a:ln>
                <a:solidFill>
                  <a:srgbClr val="63666A"/>
                </a:solidFill>
                <a:effectLst/>
                <a:uLnTx/>
                <a:uFillTx/>
                <a:latin typeface="Arial"/>
                <a:ea typeface="Arial Unicode MS"/>
                <a:cs typeface="Arial Unicode MS"/>
              </a:rPr>
              <a:t>and non-independently</a:t>
            </a:r>
            <a:r>
              <a:rPr kumimoji="0" lang="en-US" altLang="en-US" sz="1600" b="0" u="none" strike="noStrike" kern="0" cap="none" spc="0" normalizeH="0" noProof="0" dirty="0" smtClean="0">
                <a:ln>
                  <a:noFill/>
                </a:ln>
                <a:solidFill>
                  <a:srgbClr val="63666A"/>
                </a:solidFill>
                <a:effectLst/>
                <a:uLnTx/>
                <a:uFillTx/>
                <a:latin typeface="Arial"/>
                <a:ea typeface="Arial Unicode MS"/>
                <a:cs typeface="Arial Unicode MS"/>
              </a:rPr>
              <a:t> licensed providers in order to differentiate service level by licensure and training for claims payment purposes*</a:t>
            </a:r>
            <a:endParaRPr kumimoji="0" lang="en-US" altLang="en-US" sz="1600" b="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A complete diagnosis is also required on all claims	</a:t>
            </a:r>
          </a:p>
          <a:p>
            <a:pPr marL="168275" marR="0" lvl="0" indent="-168275" algn="l" defTabSz="914400" rtl="0" eaLnBrk="1" fontAlgn="base" latinLnBrk="0" hangingPunct="1">
              <a:lnSpc>
                <a:spcPct val="75000"/>
              </a:lnSpc>
              <a:spcBef>
                <a:spcPct val="0"/>
              </a:spcBef>
              <a:spcAft>
                <a:spcPct val="35000"/>
              </a:spcAft>
              <a:buClr>
                <a:srgbClr val="D45D00"/>
              </a:buClr>
              <a:buSzTx/>
              <a:buFontTx/>
              <a:buNone/>
              <a:tabLst/>
              <a:defRPr/>
            </a:pPr>
            <a:r>
              <a:rPr kumimoji="0" lang="en-US" alt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Claims filing deadline</a:t>
            </a: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Providers should refer to their contract with Optum to identify the timely filing deadline that applies*</a:t>
            </a:r>
            <a:endParaRPr kumimoji="0" lang="en-US" altLang="en-US" sz="1600" b="0" i="0" u="none" strike="noStrike" kern="0" cap="none" spc="0" normalizeH="0" baseline="0" noProof="0" dirty="0" smtClean="0">
              <a:ln>
                <a:noFill/>
              </a:ln>
              <a:solidFill>
                <a:srgbClr val="FF0000"/>
              </a:solidFill>
              <a:effectLst/>
              <a:uLnTx/>
              <a:uFillTx/>
              <a:latin typeface="Arial"/>
              <a:ea typeface="Arial Unicode MS"/>
              <a:cs typeface="Arial Unicode MS"/>
            </a:endParaRPr>
          </a:p>
          <a:p>
            <a:pPr lvl="0" eaLnBrk="1" hangingPunct="1">
              <a:lnSpc>
                <a:spcPct val="75000"/>
              </a:lnSpc>
              <a:buClr>
                <a:srgbClr val="D45D00"/>
              </a:buClr>
              <a:buNone/>
              <a:defRPr/>
            </a:pPr>
            <a:r>
              <a:rPr lang="en-US" altLang="en-US" sz="1600" b="1" kern="0" dirty="0">
                <a:solidFill>
                  <a:srgbClr val="63666A"/>
                </a:solidFill>
                <a:ea typeface="Arial Unicode MS"/>
                <a:cs typeface="Arial Unicode MS"/>
              </a:rPr>
              <a:t>Claims Processing</a:t>
            </a:r>
          </a:p>
          <a:p>
            <a:pPr lvl="3" eaLnBrk="1" hangingPunct="1">
              <a:lnSpc>
                <a:spcPct val="75000"/>
              </a:lnSpc>
              <a:buClr>
                <a:srgbClr val="D45D00"/>
              </a:buClr>
              <a:buFontTx/>
              <a:buChar char="•"/>
              <a:defRPr/>
            </a:pPr>
            <a:r>
              <a:rPr lang="en-US" altLang="en-US" sz="1600" kern="0" dirty="0">
                <a:solidFill>
                  <a:srgbClr val="63666A"/>
                </a:solidFill>
                <a:ea typeface="Arial Unicode MS"/>
                <a:cs typeface="Arial Unicode MS"/>
              </a:rPr>
              <a:t>Clean claims, including adjustments, will be adjudicated within 30 days of receipt*  </a:t>
            </a:r>
          </a:p>
          <a:p>
            <a:pPr marL="168275" marR="0" lvl="0" indent="-168275" algn="l" defTabSz="914400" rtl="0" eaLnBrk="1" fontAlgn="base" latinLnBrk="0" hangingPunct="1">
              <a:lnSpc>
                <a:spcPct val="75000"/>
              </a:lnSpc>
              <a:spcBef>
                <a:spcPct val="0"/>
              </a:spcBef>
              <a:spcAft>
                <a:spcPct val="35000"/>
              </a:spcAft>
              <a:buClr>
                <a:srgbClr val="D45D00"/>
              </a:buClr>
              <a:buSzTx/>
              <a:buFontTx/>
              <a:buNone/>
              <a:tabLst/>
              <a:defRPr/>
            </a:pPr>
            <a:r>
              <a:rPr kumimoji="0" lang="en-US" alt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Balance Billing</a:t>
            </a:r>
          </a:p>
          <a:p>
            <a:pPr marL="1139825" marR="0" lvl="3" indent="-230188" algn="l" defTabSz="914400" rtl="0" eaLnBrk="1" fontAlgn="base" latinLnBrk="0" hangingPunct="1">
              <a:lnSpc>
                <a:spcPct val="75000"/>
              </a:lnSpc>
              <a:spcBef>
                <a:spcPct val="0"/>
              </a:spcBef>
              <a:spcAft>
                <a:spcPct val="35000"/>
              </a:spcAft>
              <a:buClr>
                <a:srgbClr val="D45D00"/>
              </a:buClr>
              <a:buSzTx/>
              <a:buFontTx/>
              <a:buChar char="•"/>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The member cannot be balance billed for behavioral services covered under the contractual agreement</a:t>
            </a:r>
          </a:p>
        </p:txBody>
      </p:sp>
    </p:spTree>
    <p:extLst>
      <p:ext uri="{BB962C8B-B14F-4D97-AF65-F5344CB8AC3E}">
        <p14:creationId xmlns:p14="http://schemas.microsoft.com/office/powerpoint/2010/main" val="4011593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35</a:t>
            </a:fld>
            <a:endParaRPr dirty="0">
              <a:solidFill>
                <a:srgbClr val="55565A"/>
              </a:solidFill>
            </a:endParaRPr>
          </a:p>
        </p:txBody>
      </p:sp>
      <p:sp>
        <p:nvSpPr>
          <p:cNvPr id="3" name="Title 2"/>
          <p:cNvSpPr>
            <a:spLocks noGrp="1"/>
          </p:cNvSpPr>
          <p:nvPr>
            <p:ph type="title"/>
          </p:nvPr>
        </p:nvSpPr>
        <p:spPr/>
        <p:txBody>
          <a:bodyPr/>
          <a:lstStyle/>
          <a:p>
            <a:r>
              <a:rPr lang="en-US" altLang="en-US" sz="2800" dirty="0" smtClean="0">
                <a:solidFill>
                  <a:schemeClr val="accent1"/>
                </a:solidFill>
              </a:rPr>
              <a:t>Rendering Practitioners</a:t>
            </a:r>
            <a:endParaRPr lang="en-US" sz="2800" dirty="0">
              <a:solidFill>
                <a:schemeClr val="accent1"/>
              </a:solidFill>
            </a:endParaRPr>
          </a:p>
        </p:txBody>
      </p:sp>
      <p:sp>
        <p:nvSpPr>
          <p:cNvPr id="4" name="Rectangle 3"/>
          <p:cNvSpPr/>
          <p:nvPr/>
        </p:nvSpPr>
        <p:spPr>
          <a:xfrm>
            <a:off x="489425" y="1127824"/>
            <a:ext cx="8167800" cy="646331"/>
          </a:xfrm>
          <a:prstGeom prst="rect">
            <a:avLst/>
          </a:prstGeom>
        </p:spPr>
        <p:txBody>
          <a:bodyPr wrap="square">
            <a:spAutoFit/>
          </a:bodyPr>
          <a:lstStyle/>
          <a:p>
            <a:pPr marL="88265" marR="431165"/>
            <a:r>
              <a:rPr lang="en-US" spc="-5" dirty="0" smtClean="0">
                <a:solidFill>
                  <a:srgbClr val="55565A"/>
                </a:solidFill>
                <a:ea typeface="Times New Roman"/>
                <a:cs typeface="Times New Roman"/>
              </a:rPr>
              <a:t>These practitioners</a:t>
            </a:r>
            <a:r>
              <a:rPr lang="en-US" dirty="0" smtClean="0">
                <a:solidFill>
                  <a:srgbClr val="55565A"/>
                </a:solidFill>
                <a:ea typeface="Times New Roman"/>
                <a:cs typeface="Times New Roman"/>
              </a:rPr>
              <a:t> are </a:t>
            </a:r>
            <a:r>
              <a:rPr lang="en-US" spc="-5" dirty="0" smtClean="0">
                <a:solidFill>
                  <a:srgbClr val="55565A"/>
                </a:solidFill>
                <a:ea typeface="Times New Roman"/>
                <a:cs typeface="Times New Roman"/>
              </a:rPr>
              <a:t>licensed</a:t>
            </a:r>
            <a:r>
              <a:rPr lang="en-US" dirty="0" smtClean="0">
                <a:solidFill>
                  <a:srgbClr val="55565A"/>
                </a:solidFill>
                <a:ea typeface="Times New Roman"/>
                <a:cs typeface="Times New Roman"/>
              </a:rPr>
              <a:t> </a:t>
            </a:r>
            <a:r>
              <a:rPr lang="en-US" spc="-10" dirty="0">
                <a:solidFill>
                  <a:srgbClr val="55565A"/>
                </a:solidFill>
                <a:ea typeface="Times New Roman"/>
                <a:cs typeface="Times New Roman"/>
              </a:rPr>
              <a:t>by</a:t>
            </a:r>
            <a:r>
              <a:rPr lang="en-US" spc="-15" dirty="0">
                <a:solidFill>
                  <a:srgbClr val="55565A"/>
                </a:solidFill>
                <a:ea typeface="Times New Roman"/>
                <a:cs typeface="Times New Roman"/>
              </a:rPr>
              <a:t> </a:t>
            </a:r>
            <a:r>
              <a:rPr lang="en-US" dirty="0">
                <a:solidFill>
                  <a:srgbClr val="55565A"/>
                </a:solidFill>
                <a:ea typeface="Times New Roman"/>
                <a:cs typeface="Times New Roman"/>
              </a:rPr>
              <a:t>a </a:t>
            </a:r>
            <a:r>
              <a:rPr lang="en-US" spc="-5" dirty="0">
                <a:solidFill>
                  <a:srgbClr val="55565A"/>
                </a:solidFill>
                <a:ea typeface="Times New Roman"/>
                <a:cs typeface="Times New Roman"/>
              </a:rPr>
              <a:t>professional</a:t>
            </a:r>
            <a:r>
              <a:rPr lang="en-US" spc="5" dirty="0">
                <a:solidFill>
                  <a:srgbClr val="55565A"/>
                </a:solidFill>
                <a:ea typeface="Times New Roman"/>
                <a:cs typeface="Times New Roman"/>
              </a:rPr>
              <a:t> </a:t>
            </a:r>
            <a:r>
              <a:rPr lang="en-US" spc="-5" dirty="0" smtClean="0">
                <a:solidFill>
                  <a:srgbClr val="55565A"/>
                </a:solidFill>
                <a:ea typeface="Times New Roman"/>
                <a:cs typeface="Times New Roman"/>
              </a:rPr>
              <a:t>board and are currently required to use their personal NPI as the rendering practitioner:</a:t>
            </a:r>
            <a:endParaRPr lang="en-US" dirty="0">
              <a:solidFill>
                <a:srgbClr val="55565A"/>
              </a:solidFill>
              <a:ea typeface="Times New Roman"/>
              <a:cs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314" t="47419" r="14796" b="35905"/>
          <a:stretch/>
        </p:blipFill>
        <p:spPr bwMode="auto">
          <a:xfrm>
            <a:off x="558207" y="1774155"/>
            <a:ext cx="8155173" cy="156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4430" y="3491465"/>
            <a:ext cx="8082726" cy="369332"/>
          </a:xfrm>
          <a:prstGeom prst="rect">
            <a:avLst/>
          </a:prstGeom>
        </p:spPr>
        <p:txBody>
          <a:bodyPr wrap="square">
            <a:spAutoFit/>
          </a:bodyPr>
          <a:lstStyle/>
          <a:p>
            <a:r>
              <a:rPr lang="en-US" spc="-5" dirty="0">
                <a:solidFill>
                  <a:srgbClr val="55565A"/>
                </a:solidFill>
                <a:ea typeface="Times New Roman"/>
                <a:cs typeface="Times New Roman"/>
              </a:rPr>
              <a:t>Effective 7/1/18, rendering practitioners are expanded to include the following:</a:t>
            </a: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86" y="3881174"/>
            <a:ext cx="8062794" cy="208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353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36</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Rendering </a:t>
            </a:r>
            <a:r>
              <a:rPr lang="en-US" altLang="en-US" sz="2800" dirty="0" smtClean="0">
                <a:solidFill>
                  <a:schemeClr val="accent1"/>
                </a:solidFill>
              </a:rPr>
              <a:t>Practitioners Continued</a:t>
            </a:r>
            <a:endParaRPr lang="en-US" sz="2800" dirty="0"/>
          </a:p>
        </p:txBody>
      </p:sp>
      <p:sp>
        <p:nvSpPr>
          <p:cNvPr id="6" name="TextBox 5"/>
          <p:cNvSpPr txBox="1"/>
          <p:nvPr/>
        </p:nvSpPr>
        <p:spPr>
          <a:xfrm>
            <a:off x="420647" y="3468679"/>
            <a:ext cx="8430292" cy="3781548"/>
          </a:xfrm>
          <a:prstGeom prst="rect">
            <a:avLst/>
          </a:prstGeom>
          <a:noFill/>
        </p:spPr>
        <p:txBody>
          <a:bodyPr wrap="square" rtlCol="0">
            <a:spAutoFit/>
          </a:bodyPr>
          <a:lstStyle/>
          <a:p>
            <a:pPr marL="374015" marR="431165" indent="-285750">
              <a:buFont typeface="Arial" panose="020B0604020202020204" pitchFamily="34" charset="0"/>
              <a:buChar char="•"/>
            </a:pPr>
            <a:r>
              <a:rPr lang="en-US" sz="1600" spc="-5" dirty="0">
                <a:solidFill>
                  <a:srgbClr val="55565A"/>
                </a:solidFill>
                <a:ea typeface="Times New Roman"/>
                <a:cs typeface="Times New Roman"/>
              </a:rPr>
              <a:t>The</a:t>
            </a:r>
            <a:r>
              <a:rPr lang="en-US" sz="1600" dirty="0">
                <a:solidFill>
                  <a:srgbClr val="55565A"/>
                </a:solidFill>
                <a:ea typeface="Times New Roman"/>
                <a:cs typeface="Times New Roman"/>
              </a:rPr>
              <a:t> </a:t>
            </a:r>
            <a:r>
              <a:rPr lang="en-US" sz="1600" spc="-5" dirty="0">
                <a:solidFill>
                  <a:srgbClr val="55565A"/>
                </a:solidFill>
                <a:ea typeface="Times New Roman"/>
                <a:cs typeface="Times New Roman"/>
              </a:rPr>
              <a:t>rendering</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practitioner</a:t>
            </a:r>
            <a:r>
              <a:rPr lang="en-US" sz="1600" spc="-10" dirty="0">
                <a:solidFill>
                  <a:srgbClr val="55565A"/>
                </a:solidFill>
                <a:ea typeface="Times New Roman"/>
                <a:cs typeface="Times New Roman"/>
              </a:rPr>
              <a:t> </a:t>
            </a:r>
            <a:r>
              <a:rPr lang="en-US" sz="1600" dirty="0">
                <a:solidFill>
                  <a:srgbClr val="55565A"/>
                </a:solidFill>
                <a:ea typeface="Times New Roman"/>
                <a:cs typeface="Times New Roman"/>
              </a:rPr>
              <a:t>for</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behavioral</a:t>
            </a:r>
            <a:r>
              <a:rPr lang="en-US" sz="1600" spc="5" dirty="0">
                <a:solidFill>
                  <a:srgbClr val="55565A"/>
                </a:solidFill>
                <a:ea typeface="Times New Roman"/>
                <a:cs typeface="Times New Roman"/>
              </a:rPr>
              <a:t> </a:t>
            </a:r>
            <a:r>
              <a:rPr lang="en-US" sz="1600" spc="-5" dirty="0">
                <a:solidFill>
                  <a:srgbClr val="55565A"/>
                </a:solidFill>
                <a:ea typeface="Times New Roman"/>
                <a:cs typeface="Times New Roman"/>
              </a:rPr>
              <a:t>health</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services</a:t>
            </a:r>
            <a:r>
              <a:rPr lang="en-US" sz="1600" dirty="0">
                <a:solidFill>
                  <a:srgbClr val="55565A"/>
                </a:solidFill>
                <a:ea typeface="Times New Roman"/>
                <a:cs typeface="Times New Roman"/>
              </a:rPr>
              <a:t> must be</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listed</a:t>
            </a:r>
            <a:r>
              <a:rPr lang="en-US" sz="1600" dirty="0">
                <a:solidFill>
                  <a:srgbClr val="55565A"/>
                </a:solidFill>
                <a:ea typeface="Times New Roman"/>
                <a:cs typeface="Times New Roman"/>
              </a:rPr>
              <a:t> on </a:t>
            </a:r>
            <a:r>
              <a:rPr lang="en-US" sz="1600" spc="-5" dirty="0">
                <a:solidFill>
                  <a:srgbClr val="55565A"/>
                </a:solidFill>
                <a:ea typeface="Times New Roman"/>
                <a:cs typeface="Times New Roman"/>
              </a:rPr>
              <a:t>claims</a:t>
            </a:r>
            <a:r>
              <a:rPr lang="en-US" sz="1600" dirty="0">
                <a:solidFill>
                  <a:srgbClr val="55565A"/>
                </a:solidFill>
                <a:ea typeface="Times New Roman"/>
                <a:cs typeface="Times New Roman"/>
              </a:rPr>
              <a:t> </a:t>
            </a:r>
            <a:r>
              <a:rPr lang="en-US" sz="1600" spc="-5" dirty="0" smtClean="0">
                <a:solidFill>
                  <a:srgbClr val="55565A"/>
                </a:solidFill>
                <a:ea typeface="Times New Roman"/>
                <a:cs typeface="Times New Roman"/>
              </a:rPr>
              <a:t>submitted</a:t>
            </a:r>
            <a:r>
              <a:rPr lang="en-US" sz="1600" spc="315" dirty="0">
                <a:solidFill>
                  <a:srgbClr val="55565A"/>
                </a:solidFill>
                <a:ea typeface="Times New Roman"/>
                <a:cs typeface="Times New Roman"/>
              </a:rPr>
              <a:t> </a:t>
            </a:r>
            <a:r>
              <a:rPr lang="en-US" sz="1600" dirty="0" smtClean="0">
                <a:solidFill>
                  <a:srgbClr val="55565A"/>
                </a:solidFill>
                <a:ea typeface="Times New Roman"/>
                <a:cs typeface="Times New Roman"/>
              </a:rPr>
              <a:t>to </a:t>
            </a:r>
            <a:r>
              <a:rPr lang="en-US" sz="1600" dirty="0">
                <a:solidFill>
                  <a:srgbClr val="55565A"/>
                </a:solidFill>
                <a:ea typeface="Times New Roman"/>
                <a:cs typeface="Times New Roman"/>
              </a:rPr>
              <a:t>Ohio</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Medicaid</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for</a:t>
            </a:r>
            <a:r>
              <a:rPr lang="en-US" sz="1600" spc="5" dirty="0">
                <a:solidFill>
                  <a:srgbClr val="55565A"/>
                </a:solidFill>
                <a:ea typeface="Times New Roman"/>
                <a:cs typeface="Times New Roman"/>
              </a:rPr>
              <a:t> </a:t>
            </a:r>
            <a:r>
              <a:rPr lang="en-US" sz="1600" spc="-5" dirty="0" smtClean="0">
                <a:solidFill>
                  <a:srgbClr val="55565A"/>
                </a:solidFill>
                <a:ea typeface="Times New Roman"/>
                <a:cs typeface="Times New Roman"/>
              </a:rPr>
              <a:t>payment</a:t>
            </a:r>
            <a:r>
              <a:rPr lang="en-US" sz="1600" spc="-15" dirty="0" smtClean="0">
                <a:solidFill>
                  <a:srgbClr val="55565A"/>
                </a:solidFill>
                <a:ea typeface="Times New Roman"/>
                <a:cs typeface="Times New Roman"/>
              </a:rPr>
              <a:t> </a:t>
            </a:r>
            <a:endParaRPr lang="en-US" sz="1600" spc="-15" dirty="0">
              <a:solidFill>
                <a:srgbClr val="55565A"/>
              </a:solidFill>
              <a:ea typeface="Times New Roman"/>
              <a:cs typeface="Times New Roman"/>
            </a:endParaRPr>
          </a:p>
          <a:p>
            <a:pPr marL="374015" marR="431165" indent="-285750">
              <a:buFont typeface="Arial" panose="020B0604020202020204" pitchFamily="34" charset="0"/>
              <a:buChar char="•"/>
            </a:pPr>
            <a:r>
              <a:rPr lang="en-US" sz="1600" spc="-5" dirty="0">
                <a:solidFill>
                  <a:srgbClr val="55565A"/>
                </a:solidFill>
                <a:ea typeface="Times New Roman"/>
                <a:cs typeface="Times New Roman"/>
              </a:rPr>
              <a:t>Practitioners</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required</a:t>
            </a:r>
            <a:r>
              <a:rPr lang="en-US" sz="1600" dirty="0">
                <a:solidFill>
                  <a:srgbClr val="55565A"/>
                </a:solidFill>
                <a:ea typeface="Times New Roman"/>
                <a:cs typeface="Times New Roman"/>
              </a:rPr>
              <a:t> to</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enroll</a:t>
            </a:r>
            <a:r>
              <a:rPr lang="en-US" sz="1600" spc="5" dirty="0">
                <a:solidFill>
                  <a:srgbClr val="55565A"/>
                </a:solidFill>
                <a:ea typeface="Times New Roman"/>
                <a:cs typeface="Times New Roman"/>
              </a:rPr>
              <a:t> </a:t>
            </a:r>
            <a:r>
              <a:rPr lang="en-US" sz="1600" dirty="0">
                <a:solidFill>
                  <a:srgbClr val="55565A"/>
                </a:solidFill>
                <a:ea typeface="Times New Roman"/>
                <a:cs typeface="Times New Roman"/>
              </a:rPr>
              <a:t>in</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Medicaid</a:t>
            </a:r>
            <a:r>
              <a:rPr lang="en-US" sz="1600" spc="-15" dirty="0">
                <a:solidFill>
                  <a:srgbClr val="55565A"/>
                </a:solidFill>
                <a:ea typeface="Times New Roman"/>
                <a:cs typeface="Times New Roman"/>
              </a:rPr>
              <a:t> must include </a:t>
            </a:r>
            <a:r>
              <a:rPr lang="en-US" sz="1600" spc="-5" dirty="0">
                <a:solidFill>
                  <a:srgbClr val="55565A"/>
                </a:solidFill>
                <a:ea typeface="Times New Roman"/>
                <a:cs typeface="Times New Roman"/>
              </a:rPr>
              <a:t>their</a:t>
            </a:r>
            <a:r>
              <a:rPr lang="en-US" sz="1600" spc="5" dirty="0">
                <a:solidFill>
                  <a:srgbClr val="55565A"/>
                </a:solidFill>
                <a:ea typeface="Times New Roman"/>
                <a:cs typeface="Times New Roman"/>
              </a:rPr>
              <a:t> </a:t>
            </a:r>
            <a:r>
              <a:rPr lang="en-US" sz="1600" spc="-5" dirty="0">
                <a:solidFill>
                  <a:srgbClr val="55565A"/>
                </a:solidFill>
                <a:ea typeface="Times New Roman"/>
                <a:cs typeface="Times New Roman"/>
              </a:rPr>
              <a:t>personal</a:t>
            </a:r>
            <a:r>
              <a:rPr lang="en-US" sz="1600" spc="5" dirty="0">
                <a:solidFill>
                  <a:srgbClr val="55565A"/>
                </a:solidFill>
                <a:ea typeface="Times New Roman"/>
                <a:cs typeface="Times New Roman"/>
              </a:rPr>
              <a:t> </a:t>
            </a:r>
            <a:r>
              <a:rPr lang="en-US" sz="1600" spc="-5" dirty="0">
                <a:solidFill>
                  <a:srgbClr val="55565A"/>
                </a:solidFill>
                <a:ea typeface="Times New Roman"/>
                <a:cs typeface="Times New Roman"/>
              </a:rPr>
              <a:t>NPI</a:t>
            </a:r>
            <a:r>
              <a:rPr lang="en-US" sz="1600" spc="305" dirty="0">
                <a:solidFill>
                  <a:srgbClr val="55565A"/>
                </a:solidFill>
                <a:ea typeface="Times New Roman"/>
                <a:cs typeface="Times New Roman"/>
              </a:rPr>
              <a:t> </a:t>
            </a:r>
            <a:r>
              <a:rPr lang="en-US" sz="1600" dirty="0">
                <a:solidFill>
                  <a:srgbClr val="55565A"/>
                </a:solidFill>
                <a:ea typeface="Times New Roman"/>
                <a:cs typeface="Times New Roman"/>
              </a:rPr>
              <a:t>in </a:t>
            </a:r>
            <a:r>
              <a:rPr lang="en-US" sz="1600" spc="-5" dirty="0">
                <a:solidFill>
                  <a:srgbClr val="55565A"/>
                </a:solidFill>
                <a:ea typeface="Times New Roman"/>
                <a:cs typeface="Times New Roman"/>
              </a:rPr>
              <a:t>the rendering</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field</a:t>
            </a:r>
            <a:r>
              <a:rPr lang="en-US" sz="1600" dirty="0">
                <a:solidFill>
                  <a:srgbClr val="55565A"/>
                </a:solidFill>
                <a:ea typeface="Times New Roman"/>
                <a:cs typeface="Times New Roman"/>
              </a:rPr>
              <a:t> on</a:t>
            </a:r>
            <a:r>
              <a:rPr lang="en-US" sz="1600" spc="-15" dirty="0">
                <a:solidFill>
                  <a:srgbClr val="55565A"/>
                </a:solidFill>
                <a:ea typeface="Times New Roman"/>
                <a:cs typeface="Times New Roman"/>
              </a:rPr>
              <a:t> </a:t>
            </a:r>
            <a:r>
              <a:rPr lang="en-US" sz="1600" dirty="0">
                <a:solidFill>
                  <a:srgbClr val="55565A"/>
                </a:solidFill>
                <a:ea typeface="Times New Roman"/>
                <a:cs typeface="Times New Roman"/>
              </a:rPr>
              <a:t>the</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claim</a:t>
            </a:r>
            <a:r>
              <a:rPr lang="en-US" sz="1600" spc="-20" dirty="0">
                <a:solidFill>
                  <a:srgbClr val="55565A"/>
                </a:solidFill>
                <a:ea typeface="Times New Roman"/>
                <a:cs typeface="Times New Roman"/>
              </a:rPr>
              <a:t> </a:t>
            </a:r>
            <a:r>
              <a:rPr lang="en-US" sz="1600" spc="-5" dirty="0">
                <a:solidFill>
                  <a:srgbClr val="55565A"/>
                </a:solidFill>
                <a:ea typeface="Times New Roman"/>
                <a:cs typeface="Times New Roman"/>
              </a:rPr>
              <a:t>for</a:t>
            </a:r>
            <a:r>
              <a:rPr lang="en-US" sz="1600" spc="5" dirty="0">
                <a:solidFill>
                  <a:srgbClr val="55565A"/>
                </a:solidFill>
                <a:ea typeface="Times New Roman"/>
                <a:cs typeface="Times New Roman"/>
              </a:rPr>
              <a:t> </a:t>
            </a:r>
            <a:r>
              <a:rPr lang="en-US" sz="1600" spc="-5" dirty="0">
                <a:solidFill>
                  <a:srgbClr val="55565A"/>
                </a:solidFill>
                <a:ea typeface="Times New Roman"/>
                <a:cs typeface="Times New Roman"/>
              </a:rPr>
              <a:t>each</a:t>
            </a:r>
            <a:r>
              <a:rPr lang="en-US" sz="1600" dirty="0">
                <a:solidFill>
                  <a:srgbClr val="55565A"/>
                </a:solidFill>
                <a:ea typeface="Times New Roman"/>
                <a:cs typeface="Times New Roman"/>
              </a:rPr>
              <a:t> </a:t>
            </a:r>
            <a:r>
              <a:rPr lang="en-US" sz="1600" spc="-5" dirty="0">
                <a:solidFill>
                  <a:srgbClr val="55565A"/>
                </a:solidFill>
                <a:ea typeface="Times New Roman"/>
                <a:cs typeface="Times New Roman"/>
              </a:rPr>
              <a:t>service</a:t>
            </a:r>
            <a:r>
              <a:rPr lang="en-US" sz="1600" spc="-10" dirty="0">
                <a:solidFill>
                  <a:srgbClr val="55565A"/>
                </a:solidFill>
                <a:ea typeface="Times New Roman"/>
                <a:cs typeface="Times New Roman"/>
              </a:rPr>
              <a:t> </a:t>
            </a:r>
            <a:r>
              <a:rPr lang="en-US" sz="1600" dirty="0">
                <a:solidFill>
                  <a:srgbClr val="55565A"/>
                </a:solidFill>
                <a:ea typeface="Times New Roman"/>
                <a:cs typeface="Times New Roman"/>
              </a:rPr>
              <a:t>they</a:t>
            </a:r>
            <a:r>
              <a:rPr lang="en-US" sz="1600" spc="-15" dirty="0">
                <a:solidFill>
                  <a:srgbClr val="55565A"/>
                </a:solidFill>
                <a:ea typeface="Times New Roman"/>
                <a:cs typeface="Times New Roman"/>
              </a:rPr>
              <a:t> </a:t>
            </a:r>
            <a:r>
              <a:rPr lang="en-US" sz="1600" spc="-5" dirty="0" smtClean="0">
                <a:solidFill>
                  <a:srgbClr val="55565A"/>
                </a:solidFill>
                <a:ea typeface="Times New Roman"/>
                <a:cs typeface="Times New Roman"/>
              </a:rPr>
              <a:t>provide</a:t>
            </a:r>
            <a:endParaRPr lang="en-US" sz="1600" spc="-5" dirty="0">
              <a:solidFill>
                <a:srgbClr val="55565A"/>
              </a:solidFill>
              <a:ea typeface="Times New Roman"/>
              <a:cs typeface="Times New Roman"/>
            </a:endParaRPr>
          </a:p>
          <a:p>
            <a:pPr marL="374015" marR="431165" indent="-285750">
              <a:buFont typeface="Arial" panose="020B0604020202020204" pitchFamily="34" charset="0"/>
              <a:buChar char="•"/>
            </a:pPr>
            <a:r>
              <a:rPr lang="en-US" sz="1600" spc="-5" dirty="0" smtClean="0">
                <a:solidFill>
                  <a:srgbClr val="55565A"/>
                </a:solidFill>
                <a:ea typeface="Times New Roman"/>
                <a:cs typeface="Times New Roman"/>
              </a:rPr>
              <a:t>Those</a:t>
            </a:r>
            <a:r>
              <a:rPr lang="en-US" sz="1600" dirty="0" smtClean="0">
                <a:solidFill>
                  <a:srgbClr val="55565A"/>
                </a:solidFill>
                <a:ea typeface="Times New Roman"/>
                <a:cs typeface="Times New Roman"/>
              </a:rPr>
              <a:t> </a:t>
            </a:r>
            <a:r>
              <a:rPr lang="en-US" sz="1600" spc="-5" dirty="0" smtClean="0">
                <a:solidFill>
                  <a:srgbClr val="55565A"/>
                </a:solidFill>
                <a:ea typeface="Times New Roman"/>
                <a:cs typeface="Times New Roman"/>
              </a:rPr>
              <a:t>practitioners who</a:t>
            </a:r>
            <a:r>
              <a:rPr lang="en-US" sz="1600" dirty="0" smtClean="0">
                <a:solidFill>
                  <a:srgbClr val="55565A"/>
                </a:solidFill>
                <a:ea typeface="Times New Roman"/>
                <a:cs typeface="Times New Roman"/>
              </a:rPr>
              <a:t> </a:t>
            </a:r>
            <a:r>
              <a:rPr lang="en-US" sz="1600" dirty="0">
                <a:solidFill>
                  <a:srgbClr val="55565A"/>
                </a:solidFill>
                <a:ea typeface="Times New Roman"/>
                <a:cs typeface="Times New Roman"/>
              </a:rPr>
              <a:t>are</a:t>
            </a:r>
            <a:r>
              <a:rPr lang="en-US" sz="1600" spc="-10" dirty="0">
                <a:solidFill>
                  <a:srgbClr val="55565A"/>
                </a:solidFill>
                <a:ea typeface="Times New Roman"/>
                <a:cs typeface="Times New Roman"/>
              </a:rPr>
              <a:t> </a:t>
            </a:r>
            <a:r>
              <a:rPr lang="en-US" sz="1600" dirty="0">
                <a:solidFill>
                  <a:srgbClr val="55565A"/>
                </a:solidFill>
                <a:ea typeface="Times New Roman"/>
                <a:cs typeface="Times New Roman"/>
              </a:rPr>
              <a:t>not</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required</a:t>
            </a:r>
            <a:r>
              <a:rPr lang="en-US" sz="1600" spc="-15" dirty="0">
                <a:solidFill>
                  <a:srgbClr val="55565A"/>
                </a:solidFill>
                <a:ea typeface="Times New Roman"/>
                <a:cs typeface="Times New Roman"/>
              </a:rPr>
              <a:t> </a:t>
            </a:r>
            <a:r>
              <a:rPr lang="en-US" sz="1600" dirty="0">
                <a:solidFill>
                  <a:srgbClr val="55565A"/>
                </a:solidFill>
                <a:ea typeface="Times New Roman"/>
                <a:cs typeface="Times New Roman"/>
              </a:rPr>
              <a:t>to </a:t>
            </a:r>
            <a:r>
              <a:rPr lang="en-US" sz="1600" spc="-5" dirty="0">
                <a:solidFill>
                  <a:srgbClr val="55565A"/>
                </a:solidFill>
                <a:ea typeface="Times New Roman"/>
                <a:cs typeface="Times New Roman"/>
              </a:rPr>
              <a:t>enroll</a:t>
            </a:r>
            <a:r>
              <a:rPr lang="en-US" sz="1600" spc="-10" dirty="0">
                <a:solidFill>
                  <a:srgbClr val="55565A"/>
                </a:solidFill>
                <a:ea typeface="Times New Roman"/>
                <a:cs typeface="Times New Roman"/>
              </a:rPr>
              <a:t> </a:t>
            </a:r>
            <a:r>
              <a:rPr lang="en-US" sz="1600" dirty="0">
                <a:solidFill>
                  <a:srgbClr val="55565A"/>
                </a:solidFill>
                <a:ea typeface="Times New Roman"/>
                <a:cs typeface="Times New Roman"/>
              </a:rPr>
              <a:t>in</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Medicaid</a:t>
            </a:r>
            <a:r>
              <a:rPr lang="en-US" sz="1600" dirty="0">
                <a:solidFill>
                  <a:srgbClr val="55565A"/>
                </a:solidFill>
                <a:ea typeface="Times New Roman"/>
                <a:cs typeface="Times New Roman"/>
              </a:rPr>
              <a:t> </a:t>
            </a:r>
            <a:r>
              <a:rPr lang="en-US" sz="1600" spc="-5" dirty="0">
                <a:solidFill>
                  <a:srgbClr val="55565A"/>
                </a:solidFill>
                <a:ea typeface="Times New Roman"/>
                <a:cs typeface="Times New Roman"/>
              </a:rPr>
              <a:t>must</a:t>
            </a:r>
            <a:r>
              <a:rPr lang="en-US" sz="1600" spc="5" dirty="0">
                <a:solidFill>
                  <a:srgbClr val="55565A"/>
                </a:solidFill>
                <a:ea typeface="Times New Roman"/>
                <a:cs typeface="Times New Roman"/>
              </a:rPr>
              <a:t> </a:t>
            </a:r>
            <a:r>
              <a:rPr lang="en-US" sz="1600" spc="-5" dirty="0">
                <a:solidFill>
                  <a:srgbClr val="55565A"/>
                </a:solidFill>
                <a:ea typeface="Times New Roman"/>
                <a:cs typeface="Times New Roman"/>
              </a:rPr>
              <a:t>leave</a:t>
            </a:r>
            <a:r>
              <a:rPr lang="en-US" sz="1600" dirty="0">
                <a:solidFill>
                  <a:srgbClr val="55565A"/>
                </a:solidFill>
                <a:ea typeface="Times New Roman"/>
                <a:cs typeface="Times New Roman"/>
              </a:rPr>
              <a:t> the</a:t>
            </a:r>
            <a:r>
              <a:rPr lang="en-US" sz="1600" spc="-10" dirty="0">
                <a:solidFill>
                  <a:srgbClr val="55565A"/>
                </a:solidFill>
                <a:ea typeface="Times New Roman"/>
                <a:cs typeface="Times New Roman"/>
              </a:rPr>
              <a:t> </a:t>
            </a:r>
            <a:r>
              <a:rPr lang="en-US" sz="1600" spc="-5" dirty="0">
                <a:solidFill>
                  <a:srgbClr val="55565A"/>
                </a:solidFill>
                <a:ea typeface="Times New Roman"/>
                <a:cs typeface="Times New Roman"/>
              </a:rPr>
              <a:t>rendering</a:t>
            </a:r>
            <a:r>
              <a:rPr lang="en-US" sz="1600" spc="-15" dirty="0">
                <a:solidFill>
                  <a:srgbClr val="55565A"/>
                </a:solidFill>
                <a:ea typeface="Times New Roman"/>
                <a:cs typeface="Times New Roman"/>
              </a:rPr>
              <a:t> </a:t>
            </a:r>
            <a:r>
              <a:rPr lang="en-US" sz="1600" spc="-5" dirty="0">
                <a:solidFill>
                  <a:srgbClr val="55565A"/>
                </a:solidFill>
                <a:ea typeface="Times New Roman"/>
                <a:cs typeface="Times New Roman"/>
              </a:rPr>
              <a:t>field</a:t>
            </a:r>
            <a:r>
              <a:rPr lang="en-US" sz="1600" dirty="0">
                <a:solidFill>
                  <a:srgbClr val="55565A"/>
                </a:solidFill>
                <a:ea typeface="Times New Roman"/>
                <a:cs typeface="Times New Roman"/>
              </a:rPr>
              <a:t> </a:t>
            </a:r>
            <a:r>
              <a:rPr lang="en-US" sz="1600" spc="-5" dirty="0" smtClean="0">
                <a:solidFill>
                  <a:srgbClr val="55565A"/>
                </a:solidFill>
                <a:ea typeface="Times New Roman"/>
                <a:cs typeface="Times New Roman"/>
              </a:rPr>
              <a:t>blank</a:t>
            </a:r>
          </a:p>
          <a:p>
            <a:pPr marL="374015" marR="431165" indent="-285750">
              <a:buFont typeface="Arial" panose="020B0604020202020204" pitchFamily="34" charset="0"/>
              <a:buChar char="•"/>
            </a:pPr>
            <a:r>
              <a:rPr lang="en-US" sz="1600" b="1" spc="-5" dirty="0">
                <a:solidFill>
                  <a:srgbClr val="55565A"/>
                </a:solidFill>
                <a:ea typeface="Times New Roman"/>
                <a:cs typeface="Times New Roman"/>
              </a:rPr>
              <a:t>Modifiers, in addition to the NPI, are and will continue to be used for </a:t>
            </a:r>
            <a:r>
              <a:rPr lang="en-US" sz="1600" b="1" spc="-5" dirty="0" smtClean="0">
                <a:solidFill>
                  <a:srgbClr val="55565A"/>
                </a:solidFill>
                <a:ea typeface="Times New Roman"/>
                <a:cs typeface="Times New Roman"/>
              </a:rPr>
              <a:t>non-licensed, paraprofessional, </a:t>
            </a:r>
            <a:r>
              <a:rPr lang="en-US" sz="1600" b="1" spc="-5" dirty="0">
                <a:solidFill>
                  <a:srgbClr val="55565A"/>
                </a:solidFill>
                <a:ea typeface="Times New Roman"/>
                <a:cs typeface="Times New Roman"/>
              </a:rPr>
              <a:t>non-independently licensed </a:t>
            </a:r>
            <a:r>
              <a:rPr lang="en-US" sz="1600" b="1" spc="-5" dirty="0" smtClean="0">
                <a:solidFill>
                  <a:srgbClr val="55565A"/>
                </a:solidFill>
                <a:ea typeface="Times New Roman"/>
                <a:cs typeface="Times New Roman"/>
              </a:rPr>
              <a:t>providers and/or individuals holding more than one license or an assistant/trainee credential with differing scopes of practice </a:t>
            </a:r>
            <a:r>
              <a:rPr lang="en-US" sz="1600" b="1" spc="-5" dirty="0">
                <a:solidFill>
                  <a:srgbClr val="55565A"/>
                </a:solidFill>
                <a:ea typeface="Times New Roman"/>
                <a:cs typeface="Times New Roman"/>
              </a:rPr>
              <a:t>in order to differentiate service level by licensure and training for claims payment </a:t>
            </a:r>
            <a:r>
              <a:rPr lang="en-US" sz="1600" b="1" spc="-5" dirty="0" smtClean="0">
                <a:solidFill>
                  <a:srgbClr val="55565A"/>
                </a:solidFill>
                <a:ea typeface="Times New Roman"/>
                <a:cs typeface="Times New Roman"/>
              </a:rPr>
              <a:t>purposes</a:t>
            </a:r>
            <a:endParaRPr lang="en-US" sz="1600" b="1" spc="-5" dirty="0">
              <a:solidFill>
                <a:srgbClr val="55565A"/>
              </a:solidFill>
              <a:ea typeface="Times New Roman"/>
              <a:cs typeface="Times New Roman"/>
            </a:endParaRPr>
          </a:p>
          <a:p>
            <a:pPr marL="374015" marR="431165" indent="-285750">
              <a:buFont typeface="Arial" panose="020B0604020202020204" pitchFamily="34" charset="0"/>
              <a:buChar char="•"/>
            </a:pPr>
            <a:endParaRPr lang="en-US" sz="1400" dirty="0">
              <a:solidFill>
                <a:srgbClr val="55565A"/>
              </a:solidFill>
              <a:latin typeface="Times New Roman" panose="02020603050405020304" pitchFamily="18" charset="0"/>
              <a:ea typeface="Calibri"/>
              <a:cs typeface="Times New Roman" panose="02020603050405020304" pitchFamily="18" charset="0"/>
            </a:endParaRPr>
          </a:p>
          <a:p>
            <a:pPr>
              <a:lnSpc>
                <a:spcPct val="115000"/>
              </a:lnSpc>
              <a:spcAft>
                <a:spcPts val="1000"/>
              </a:spcAft>
            </a:pPr>
            <a:endParaRPr lang="en-US" dirty="0" smtClean="0">
              <a:solidFill>
                <a:srgbClr val="55565A"/>
              </a:solidFill>
              <a:latin typeface="Calibri"/>
              <a:ea typeface="Calibri"/>
              <a:cs typeface="Times New Roman"/>
            </a:endParaRPr>
          </a:p>
          <a:p>
            <a:pPr>
              <a:lnSpc>
                <a:spcPct val="115000"/>
              </a:lnSpc>
              <a:spcAft>
                <a:spcPts val="1000"/>
              </a:spcAft>
            </a:pPr>
            <a:endParaRPr lang="en-US" dirty="0">
              <a:solidFill>
                <a:srgbClr val="55565A"/>
              </a:solidFill>
              <a:latin typeface="Calibri"/>
              <a:ea typeface="Calibri"/>
              <a:cs typeface="Times New Roman"/>
            </a:endParaRPr>
          </a:p>
        </p:txBody>
      </p:sp>
      <p:sp>
        <p:nvSpPr>
          <p:cNvPr id="8" name="Rounded Rectangle 7"/>
          <p:cNvSpPr/>
          <p:nvPr/>
        </p:nvSpPr>
        <p:spPr>
          <a:xfrm>
            <a:off x="620673" y="1163781"/>
            <a:ext cx="8030239" cy="21731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15000"/>
              </a:lnSpc>
              <a:spcAft>
                <a:spcPts val="1000"/>
              </a:spcAft>
            </a:pPr>
            <a:endParaRPr lang="en-US" b="1" spc="-5" dirty="0" smtClean="0">
              <a:solidFill>
                <a:srgbClr val="FFFFFF"/>
              </a:solidFill>
              <a:latin typeface="Times New Roman" panose="02020603050405020304" pitchFamily="18" charset="0"/>
              <a:ea typeface="Calibri"/>
              <a:cs typeface="Times New Roman" panose="02020603050405020304" pitchFamily="18" charset="0"/>
            </a:endParaRPr>
          </a:p>
          <a:p>
            <a:pPr lvl="1">
              <a:lnSpc>
                <a:spcPct val="115000"/>
              </a:lnSpc>
              <a:spcAft>
                <a:spcPts val="1000"/>
              </a:spcAft>
            </a:pPr>
            <a:r>
              <a:rPr lang="en-US" sz="1400" b="1" spc="-5" dirty="0" smtClean="0">
                <a:solidFill>
                  <a:srgbClr val="FFFFFF"/>
                </a:solidFill>
                <a:ea typeface="Calibri"/>
                <a:cs typeface="Times New Roman" panose="02020603050405020304" pitchFamily="18" charset="0"/>
              </a:rPr>
              <a:t>Remember:</a:t>
            </a:r>
            <a:r>
              <a:rPr lang="en-US" sz="1400" spc="-5" dirty="0" smtClean="0">
                <a:solidFill>
                  <a:srgbClr val="FFFFFF"/>
                </a:solidFill>
                <a:ea typeface="Calibri"/>
                <a:cs typeface="Times New Roman" panose="02020603050405020304" pitchFamily="18" charset="0"/>
              </a:rPr>
              <a:t> these providers </a:t>
            </a:r>
            <a:r>
              <a:rPr lang="en-US" sz="1400" spc="-10" dirty="0">
                <a:solidFill>
                  <a:srgbClr val="FFFFFF"/>
                </a:solidFill>
                <a:ea typeface="Calibri"/>
                <a:cs typeface="Times New Roman" panose="02020603050405020304" pitchFamily="18" charset="0"/>
              </a:rPr>
              <a:t>will </a:t>
            </a:r>
            <a:r>
              <a:rPr lang="en-US" sz="1400" dirty="0">
                <a:solidFill>
                  <a:srgbClr val="FFFFFF"/>
                </a:solidFill>
                <a:ea typeface="Calibri"/>
                <a:cs typeface="Times New Roman" panose="02020603050405020304" pitchFamily="18" charset="0"/>
              </a:rPr>
              <a:t>be </a:t>
            </a:r>
            <a:r>
              <a:rPr lang="en-US" sz="1400" spc="-5" dirty="0">
                <a:solidFill>
                  <a:srgbClr val="FFFFFF"/>
                </a:solidFill>
                <a:ea typeface="Calibri"/>
                <a:cs typeface="Times New Roman" panose="02020603050405020304" pitchFamily="18" charset="0"/>
              </a:rPr>
              <a:t>required</a:t>
            </a:r>
            <a:r>
              <a:rPr lang="en-US" sz="1400" spc="-15"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to </a:t>
            </a:r>
            <a:r>
              <a:rPr lang="en-US" sz="1400" spc="-5" dirty="0">
                <a:solidFill>
                  <a:srgbClr val="FFFFFF"/>
                </a:solidFill>
                <a:ea typeface="Calibri"/>
                <a:cs typeface="Times New Roman" panose="02020603050405020304" pitchFamily="18" charset="0"/>
              </a:rPr>
              <a:t>have</a:t>
            </a:r>
            <a:r>
              <a:rPr lang="en-US" sz="1400" dirty="0">
                <a:solidFill>
                  <a:srgbClr val="FFFFFF"/>
                </a:solidFill>
                <a:ea typeface="Calibri"/>
                <a:cs typeface="Times New Roman" panose="02020603050405020304" pitchFamily="18" charset="0"/>
              </a:rPr>
              <a:t> a </a:t>
            </a:r>
            <a:r>
              <a:rPr lang="en-US" sz="1400" spc="-5" dirty="0">
                <a:solidFill>
                  <a:srgbClr val="FFFFFF"/>
                </a:solidFill>
                <a:ea typeface="Calibri"/>
                <a:cs typeface="Times New Roman" panose="02020603050405020304" pitchFamily="18" charset="0"/>
              </a:rPr>
              <a:t>National</a:t>
            </a:r>
            <a:r>
              <a:rPr lang="en-US" sz="1400" spc="5"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Provider</a:t>
            </a:r>
            <a:r>
              <a:rPr lang="en-US" sz="1400" spc="5"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Identifier</a:t>
            </a:r>
            <a:r>
              <a:rPr lang="en-US" sz="1400" spc="-1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(NPI)</a:t>
            </a:r>
            <a:r>
              <a:rPr lang="en-US" sz="1400" spc="5"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to</a:t>
            </a:r>
            <a:r>
              <a:rPr lang="en-US" sz="1400" spc="-15"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render</a:t>
            </a:r>
            <a:r>
              <a:rPr lang="en-US" sz="1400" spc="-1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services</a:t>
            </a:r>
            <a:r>
              <a:rPr lang="en-US" sz="1400" spc="-10"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to</a:t>
            </a:r>
            <a:r>
              <a:rPr lang="en-US" sz="1400" spc="355"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Medicaid</a:t>
            </a:r>
            <a:r>
              <a:rPr lang="en-US" sz="140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enrollees</a:t>
            </a:r>
            <a:r>
              <a:rPr lang="en-US" sz="1400" dirty="0">
                <a:solidFill>
                  <a:srgbClr val="FFFFFF"/>
                </a:solidFill>
                <a:ea typeface="Calibri"/>
                <a:cs typeface="Times New Roman" panose="02020603050405020304" pitchFamily="18" charset="0"/>
              </a:rPr>
              <a:t> </a:t>
            </a:r>
            <a:r>
              <a:rPr lang="en-US" sz="1400" b="1" u="sng" spc="-5" dirty="0">
                <a:solidFill>
                  <a:srgbClr val="FFFFFF"/>
                </a:solidFill>
                <a:ea typeface="Calibri"/>
                <a:cs typeface="Times New Roman" panose="02020603050405020304" pitchFamily="18" charset="0"/>
              </a:rPr>
              <a:t>AND</a:t>
            </a:r>
            <a:r>
              <a:rPr lang="en-US" sz="1400" spc="-5" dirty="0">
                <a:solidFill>
                  <a:srgbClr val="FFFFFF"/>
                </a:solidFill>
                <a:ea typeface="Calibri"/>
                <a:cs typeface="Times New Roman" panose="02020603050405020304" pitchFamily="18" charset="0"/>
              </a:rPr>
              <a:t> they</a:t>
            </a:r>
            <a:r>
              <a:rPr lang="en-US" sz="1400" spc="-15"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will</a:t>
            </a:r>
            <a:r>
              <a:rPr lang="en-US" sz="1400" spc="5"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be</a:t>
            </a:r>
            <a:r>
              <a:rPr lang="en-US" sz="1400" spc="-1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required</a:t>
            </a:r>
            <a:r>
              <a:rPr lang="en-US" sz="1400" spc="-15"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to </a:t>
            </a:r>
            <a:r>
              <a:rPr lang="en-US" sz="1400" spc="-5" dirty="0">
                <a:solidFill>
                  <a:srgbClr val="FFFFFF"/>
                </a:solidFill>
                <a:ea typeface="Calibri"/>
                <a:cs typeface="Times New Roman" panose="02020603050405020304" pitchFamily="18" charset="0"/>
              </a:rPr>
              <a:t>enroll</a:t>
            </a:r>
            <a:r>
              <a:rPr lang="en-US" sz="1400" spc="-10" dirty="0">
                <a:solidFill>
                  <a:srgbClr val="FFFFFF"/>
                </a:solidFill>
                <a:ea typeface="Calibri"/>
                <a:cs typeface="Times New Roman" panose="02020603050405020304" pitchFamily="18" charset="0"/>
              </a:rPr>
              <a:t> </a:t>
            </a:r>
            <a:r>
              <a:rPr lang="en-US" sz="1400" dirty="0">
                <a:solidFill>
                  <a:srgbClr val="FFFFFF"/>
                </a:solidFill>
                <a:ea typeface="Calibri"/>
                <a:cs typeface="Times New Roman" panose="02020603050405020304" pitchFamily="18" charset="0"/>
              </a:rPr>
              <a:t>in </a:t>
            </a:r>
            <a:r>
              <a:rPr lang="en-US" sz="1400" spc="-5" dirty="0">
                <a:solidFill>
                  <a:srgbClr val="FFFFFF"/>
                </a:solidFill>
                <a:ea typeface="Calibri"/>
                <a:cs typeface="Times New Roman" panose="02020603050405020304" pitchFamily="18" charset="0"/>
              </a:rPr>
              <a:t>the</a:t>
            </a:r>
            <a:r>
              <a:rPr lang="en-US" sz="140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Ohio</a:t>
            </a:r>
            <a:r>
              <a:rPr lang="en-US" sz="1400" dirty="0">
                <a:solidFill>
                  <a:srgbClr val="FFFFFF"/>
                </a:solidFill>
                <a:ea typeface="Calibri"/>
                <a:cs typeface="Times New Roman" panose="02020603050405020304" pitchFamily="18" charset="0"/>
              </a:rPr>
              <a:t> </a:t>
            </a:r>
            <a:r>
              <a:rPr lang="en-US" sz="1400" spc="-5" dirty="0">
                <a:solidFill>
                  <a:srgbClr val="FFFFFF"/>
                </a:solidFill>
                <a:ea typeface="Calibri"/>
                <a:cs typeface="Times New Roman" panose="02020603050405020304" pitchFamily="18" charset="0"/>
              </a:rPr>
              <a:t>Medicaid</a:t>
            </a:r>
            <a:r>
              <a:rPr lang="en-US" sz="1400" spc="-15" dirty="0">
                <a:solidFill>
                  <a:srgbClr val="FFFFFF"/>
                </a:solidFill>
                <a:ea typeface="Calibri"/>
                <a:cs typeface="Times New Roman" panose="02020603050405020304" pitchFamily="18" charset="0"/>
              </a:rPr>
              <a:t> </a:t>
            </a:r>
            <a:r>
              <a:rPr lang="en-US" sz="1400" spc="-10" dirty="0">
                <a:solidFill>
                  <a:srgbClr val="FFFFFF"/>
                </a:solidFill>
                <a:ea typeface="Calibri"/>
                <a:cs typeface="Times New Roman" panose="02020603050405020304" pitchFamily="18" charset="0"/>
              </a:rPr>
              <a:t>program</a:t>
            </a:r>
            <a:r>
              <a:rPr lang="en-US" sz="1400" spc="-10" dirty="0" smtClean="0">
                <a:solidFill>
                  <a:srgbClr val="FFFFFF"/>
                </a:solidFill>
                <a:ea typeface="Calibri"/>
                <a:cs typeface="Times New Roman" panose="02020603050405020304" pitchFamily="18" charset="0"/>
              </a:rPr>
              <a:t>. Agencies must also affiliate providers with the agency’s Medicaid ID number(s) in MITS. Additional information on MITS enrollment and Medicaid ID number affiliation:</a:t>
            </a:r>
          </a:p>
          <a:p>
            <a:pPr lvl="1">
              <a:lnSpc>
                <a:spcPct val="115000"/>
              </a:lnSpc>
              <a:spcAft>
                <a:spcPts val="1000"/>
              </a:spcAft>
            </a:pPr>
            <a:r>
              <a:rPr lang="en-US" sz="1400" spc="-10" dirty="0">
                <a:solidFill>
                  <a:srgbClr val="FFFFFF"/>
                </a:solidFill>
                <a:ea typeface="Calibri"/>
                <a:cs typeface="Times New Roman" panose="02020603050405020304" pitchFamily="18" charset="0"/>
                <a:hlinkClick r:id="rId3"/>
              </a:rPr>
              <a:t>http://</a:t>
            </a:r>
            <a:r>
              <a:rPr lang="en-US" sz="1400" spc="-10" dirty="0" smtClean="0">
                <a:solidFill>
                  <a:srgbClr val="FFFFFF"/>
                </a:solidFill>
                <a:ea typeface="Calibri"/>
                <a:cs typeface="Times New Roman" panose="02020603050405020304" pitchFamily="18" charset="0"/>
                <a:hlinkClick r:id="rId3"/>
              </a:rPr>
              <a:t>mha.ohio.gov/Portals/0/assets/Planning/MACSISorMITS/mits-bits-rendering-providers-part-2-4-19-16.pdf</a:t>
            </a:r>
            <a:endParaRPr lang="en-US" sz="1400" spc="-10" dirty="0" smtClean="0">
              <a:solidFill>
                <a:srgbClr val="FFFFFF"/>
              </a:solidFill>
              <a:ea typeface="Calibri"/>
              <a:cs typeface="Times New Roman" panose="02020603050405020304" pitchFamily="18" charset="0"/>
            </a:endParaRPr>
          </a:p>
          <a:p>
            <a:pPr lvl="1">
              <a:lnSpc>
                <a:spcPct val="115000"/>
              </a:lnSpc>
              <a:spcAft>
                <a:spcPts val="1000"/>
              </a:spcAft>
            </a:pPr>
            <a:endParaRPr lang="en-US" spc="-10" dirty="0">
              <a:solidFill>
                <a:srgbClr val="FFFFFF"/>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1387802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37</a:t>
            </a:fld>
            <a:endParaRPr dirty="0">
              <a:solidFill>
                <a:srgbClr val="55565A"/>
              </a:solidFill>
            </a:endParaRPr>
          </a:p>
        </p:txBody>
      </p:sp>
      <p:sp>
        <p:nvSpPr>
          <p:cNvPr id="3" name="Title 2"/>
          <p:cNvSpPr>
            <a:spLocks noGrp="1"/>
          </p:cNvSpPr>
          <p:nvPr>
            <p:ph type="title"/>
          </p:nvPr>
        </p:nvSpPr>
        <p:spPr/>
        <p:txBody>
          <a:bodyPr/>
          <a:lstStyle/>
          <a:p>
            <a:r>
              <a:rPr lang="en-US" altLang="en-US" sz="2800" dirty="0" smtClean="0">
                <a:solidFill>
                  <a:schemeClr val="accent1"/>
                </a:solidFill>
              </a:rPr>
              <a:t>Overview of Supervision</a:t>
            </a:r>
            <a:endParaRPr lang="en-US" sz="2800" dirty="0">
              <a:solidFill>
                <a:schemeClr val="accent1"/>
              </a:solidFill>
            </a:endParaRPr>
          </a:p>
        </p:txBody>
      </p:sp>
      <p:sp>
        <p:nvSpPr>
          <p:cNvPr id="4" name="Rectangle 3"/>
          <p:cNvSpPr/>
          <p:nvPr/>
        </p:nvSpPr>
        <p:spPr>
          <a:xfrm>
            <a:off x="489425" y="1127824"/>
            <a:ext cx="8167800" cy="5078313"/>
          </a:xfrm>
          <a:prstGeom prst="rect">
            <a:avLst/>
          </a:prstGeom>
          <a:ln>
            <a:noFill/>
          </a:ln>
        </p:spPr>
        <p:txBody>
          <a:bodyPr wrap="square">
            <a:spAutoFit/>
          </a:bodyPr>
          <a:lstStyle/>
          <a:p>
            <a:r>
              <a:rPr lang="en-US" dirty="0">
                <a:solidFill>
                  <a:srgbClr val="55565A"/>
                </a:solidFill>
              </a:rPr>
              <a:t>Ohio Medicaid covers services provided by practitioners who, under state licensing, require supervision. The types of practitioners who may supervise is determined according to the appropriate licensing board</a:t>
            </a:r>
            <a:r>
              <a:rPr lang="en-US" dirty="0" smtClean="0">
                <a:solidFill>
                  <a:srgbClr val="55565A"/>
                </a:solidFill>
              </a:rPr>
              <a:t>.</a:t>
            </a:r>
          </a:p>
          <a:p>
            <a:endParaRPr lang="en-US" dirty="0">
              <a:solidFill>
                <a:srgbClr val="55565A"/>
              </a:solidFill>
            </a:endParaRPr>
          </a:p>
          <a:p>
            <a:r>
              <a:rPr lang="en-US" b="1" dirty="0" smtClean="0">
                <a:solidFill>
                  <a:srgbClr val="55565A"/>
                </a:solidFill>
              </a:rPr>
              <a:t>Types of Supervision</a:t>
            </a:r>
          </a:p>
          <a:p>
            <a:endParaRPr lang="en-US" dirty="0">
              <a:solidFill>
                <a:srgbClr val="55565A"/>
              </a:solidFill>
            </a:endParaRPr>
          </a:p>
          <a:p>
            <a:r>
              <a:rPr lang="en-US" b="1" i="1" dirty="0">
                <a:solidFill>
                  <a:srgbClr val="E87722"/>
                </a:solidFill>
              </a:rPr>
              <a:t>General supervision: </a:t>
            </a:r>
            <a:r>
              <a:rPr lang="en-US" dirty="0">
                <a:solidFill>
                  <a:srgbClr val="55565A"/>
                </a:solidFill>
              </a:rPr>
              <a:t>The supervising practitioner must be available by telephone to provide assistance and direction if needed</a:t>
            </a:r>
            <a:r>
              <a:rPr lang="en-US" dirty="0" smtClean="0">
                <a:solidFill>
                  <a:srgbClr val="55565A"/>
                </a:solidFill>
              </a:rPr>
              <a:t>.</a:t>
            </a:r>
          </a:p>
          <a:p>
            <a:endParaRPr lang="en-US" dirty="0">
              <a:solidFill>
                <a:srgbClr val="55565A"/>
              </a:solidFill>
            </a:endParaRPr>
          </a:p>
          <a:p>
            <a:r>
              <a:rPr lang="en-US" b="1" i="1" dirty="0">
                <a:solidFill>
                  <a:srgbClr val="E87722"/>
                </a:solidFill>
              </a:rPr>
              <a:t>Direct supervision: </a:t>
            </a:r>
            <a:r>
              <a:rPr lang="en-US" dirty="0">
                <a:solidFill>
                  <a:srgbClr val="55565A"/>
                </a:solidFill>
              </a:rPr>
              <a:t>The supervising practitioner must be “immediately available” and “interruptible” to provide assistance and direction throughout the performance of the procedure; however, he or she does not need to be present in the room when the procedure is performed.</a:t>
            </a:r>
          </a:p>
          <a:p>
            <a:endParaRPr lang="en-US" dirty="0" smtClean="0">
              <a:solidFill>
                <a:srgbClr val="55565A"/>
              </a:solidFill>
            </a:endParaRPr>
          </a:p>
          <a:p>
            <a:pPr marL="285750" indent="-285750">
              <a:buClr>
                <a:schemeClr val="accent1"/>
              </a:buClr>
              <a:buFont typeface="Wingdings" panose="05000000000000000000" pitchFamily="2" charset="2"/>
              <a:buChar char="v"/>
            </a:pPr>
            <a:r>
              <a:rPr lang="en-US" dirty="0" smtClean="0">
                <a:solidFill>
                  <a:srgbClr val="55565A"/>
                </a:solidFill>
              </a:rPr>
              <a:t>In order to be paid for services at the supervisor rate when performed by an unlicensed practitioner under direct supervision, the supervisor’s NPI must be included on the claim. Failure to report the direct supervisor’s NPI will result in a claim being adjudicated at the lower rate.</a:t>
            </a:r>
            <a:endParaRPr lang="en-US" dirty="0">
              <a:solidFill>
                <a:srgbClr val="55565A"/>
              </a:solidFill>
            </a:endParaRPr>
          </a:p>
        </p:txBody>
      </p:sp>
    </p:spTree>
    <p:extLst>
      <p:ext uri="{BB962C8B-B14F-4D97-AF65-F5344CB8AC3E}">
        <p14:creationId xmlns:p14="http://schemas.microsoft.com/office/powerpoint/2010/main" val="2364786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38</a:t>
            </a:fld>
            <a:endParaRPr dirty="0">
              <a:solidFill>
                <a:srgbClr val="55565A"/>
              </a:solidFill>
            </a:endParaRPr>
          </a:p>
        </p:txBody>
      </p:sp>
      <p:sp>
        <p:nvSpPr>
          <p:cNvPr id="3" name="Title 2"/>
          <p:cNvSpPr>
            <a:spLocks noGrp="1"/>
          </p:cNvSpPr>
          <p:nvPr>
            <p:ph type="title"/>
          </p:nvPr>
        </p:nvSpPr>
        <p:spPr/>
        <p:txBody>
          <a:bodyPr/>
          <a:lstStyle/>
          <a:p>
            <a:r>
              <a:rPr lang="en-US" altLang="en-US" sz="2800" dirty="0" smtClean="0">
                <a:solidFill>
                  <a:schemeClr val="accent1"/>
                </a:solidFill>
              </a:rPr>
              <a:t>Supervision Continued</a:t>
            </a:r>
            <a:endParaRPr lang="en-US" sz="2800" dirty="0">
              <a:solidFill>
                <a:schemeClr val="accent1"/>
              </a:solidFill>
            </a:endParaRPr>
          </a:p>
        </p:txBody>
      </p:sp>
      <p:sp>
        <p:nvSpPr>
          <p:cNvPr id="4" name="Rectangle 3"/>
          <p:cNvSpPr/>
          <p:nvPr/>
        </p:nvSpPr>
        <p:spPr>
          <a:xfrm>
            <a:off x="489425" y="1269338"/>
            <a:ext cx="8167800" cy="5355312"/>
          </a:xfrm>
          <a:prstGeom prst="rect">
            <a:avLst/>
          </a:prstGeom>
        </p:spPr>
        <p:txBody>
          <a:bodyPr wrap="square">
            <a:spAutoFit/>
          </a:bodyPr>
          <a:lstStyle/>
          <a:p>
            <a:pPr marL="285750" indent="-285750">
              <a:buFont typeface="Arial" panose="020B0604020202020204" pitchFamily="34" charset="0"/>
              <a:buChar char="•"/>
            </a:pPr>
            <a:r>
              <a:rPr lang="en-US" dirty="0">
                <a:solidFill>
                  <a:srgbClr val="55565A"/>
                </a:solidFill>
              </a:rPr>
              <a:t>Reporting supervising NPI on the claim </a:t>
            </a:r>
            <a:r>
              <a:rPr lang="en-US" dirty="0" smtClean="0">
                <a:solidFill>
                  <a:srgbClr val="55565A"/>
                </a:solidFill>
              </a:rPr>
              <a:t>is </a:t>
            </a:r>
            <a:r>
              <a:rPr lang="en-US" dirty="0">
                <a:solidFill>
                  <a:srgbClr val="55565A"/>
                </a:solidFill>
              </a:rPr>
              <a:t>optional. For </a:t>
            </a:r>
            <a:r>
              <a:rPr lang="en-US" dirty="0" smtClean="0">
                <a:solidFill>
                  <a:srgbClr val="55565A"/>
                </a:solidFill>
              </a:rPr>
              <a:t>practitioners </a:t>
            </a:r>
            <a:r>
              <a:rPr lang="en-US" dirty="0">
                <a:solidFill>
                  <a:srgbClr val="55565A"/>
                </a:solidFill>
              </a:rPr>
              <a:t>listed below with direct supervision, the service will be paid at direct supervisor’s rate when supervisor NPI is included in the header of the claim. If the supervisor NPI is not included on the claim indicating the service is provided under general supervision, the service will be paid at 72.25% of maximum </a:t>
            </a:r>
            <a:r>
              <a:rPr lang="en-US" dirty="0" smtClean="0">
                <a:solidFill>
                  <a:srgbClr val="55565A"/>
                </a:solidFill>
              </a:rPr>
              <a:t>fee   </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a:solidFill>
                  <a:srgbClr val="55565A"/>
                </a:solidFill>
              </a:rPr>
              <a:t>Practitioners requiring supervision must be supervised at all times, including supervisor sick days, trainings, vacations, etc. </a:t>
            </a:r>
            <a:endParaRPr lang="en-US" dirty="0" smtClean="0">
              <a:solidFill>
                <a:srgbClr val="55565A"/>
              </a:solidFill>
            </a:endParaRP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Each </a:t>
            </a:r>
            <a:r>
              <a:rPr lang="en-US" dirty="0">
                <a:solidFill>
                  <a:srgbClr val="55565A"/>
                </a:solidFill>
              </a:rPr>
              <a:t>licensing board regulates supervision requirements for their provider types and may have specific requirements pertaining to supervisor coverage during absences. In the absence of board guidance on supervisor coverage, Ohio Medicaid does not require practitioners to be assigned to a specific supervisor, therefore, any qualified supervising practitioner permitted by the practitioner’s respective licensing board’s OAC may provide coverage during absences but must assume all supervision responsibilities, including signing off on services </a:t>
            </a:r>
            <a:r>
              <a:rPr lang="en-US" dirty="0" smtClean="0">
                <a:solidFill>
                  <a:srgbClr val="55565A"/>
                </a:solidFill>
              </a:rPr>
              <a:t>provided</a:t>
            </a:r>
            <a:endParaRPr lang="en-US" dirty="0">
              <a:solidFill>
                <a:srgbClr val="55565A"/>
              </a:solidFill>
            </a:endParaRPr>
          </a:p>
          <a:p>
            <a:endParaRPr lang="en-US" dirty="0">
              <a:solidFill>
                <a:srgbClr val="55565A"/>
              </a:solidFill>
            </a:endParaRPr>
          </a:p>
        </p:txBody>
      </p:sp>
    </p:spTree>
    <p:extLst>
      <p:ext uri="{BB962C8B-B14F-4D97-AF65-F5344CB8AC3E}">
        <p14:creationId xmlns:p14="http://schemas.microsoft.com/office/powerpoint/2010/main" val="3758072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39</a:t>
            </a:fld>
            <a:endParaRPr dirty="0">
              <a:solidFill>
                <a:srgbClr val="55565A"/>
              </a:solidFill>
            </a:endParaRPr>
          </a:p>
        </p:txBody>
      </p:sp>
      <p:sp>
        <p:nvSpPr>
          <p:cNvPr id="3" name="Title 2"/>
          <p:cNvSpPr>
            <a:spLocks noGrp="1"/>
          </p:cNvSpPr>
          <p:nvPr>
            <p:ph type="title"/>
          </p:nvPr>
        </p:nvSpPr>
        <p:spPr/>
        <p:txBody>
          <a:bodyPr/>
          <a:lstStyle/>
          <a:p>
            <a:r>
              <a:rPr lang="en-US" altLang="en-US" sz="2400" dirty="0" smtClean="0">
                <a:solidFill>
                  <a:schemeClr val="accent1"/>
                </a:solidFill>
              </a:rPr>
              <a:t>Practitioners Requiring Supervision per Ohio Medicaid</a:t>
            </a:r>
            <a:endParaRPr lang="en-US" sz="2400"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03" y="1257997"/>
            <a:ext cx="6048004" cy="497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670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lgn="r"/>
            <a:fld id="{F18F5FCC-583C-47C6-9953-2F6AD74D46AE}" type="slidenum">
              <a:rPr lang="en-US" smtClean="0"/>
              <a:pPr algn="r"/>
              <a:t>4</a:t>
            </a:fld>
            <a:endParaRPr lang="en-US" dirty="0"/>
          </a:p>
        </p:txBody>
      </p:sp>
      <p:sp>
        <p:nvSpPr>
          <p:cNvPr id="7" name="Content Placeholder 1"/>
          <p:cNvSpPr txBox="1">
            <a:spLocks/>
          </p:cNvSpPr>
          <p:nvPr/>
        </p:nvSpPr>
        <p:spPr>
          <a:xfrm>
            <a:off x="457199" y="1295400"/>
            <a:ext cx="8229600" cy="3962400"/>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spcAft>
                <a:spcPts val="1400"/>
              </a:spcAft>
              <a:buClr>
                <a:schemeClr val="accent1"/>
              </a:buClr>
            </a:pPr>
            <a:endParaRPr lang="en-US" sz="1800" dirty="0">
              <a:solidFill>
                <a:schemeClr val="tx1"/>
              </a:solidFill>
            </a:endParaRPr>
          </a:p>
        </p:txBody>
      </p:sp>
      <p:sp>
        <p:nvSpPr>
          <p:cNvPr id="5" name="TextBox 4"/>
          <p:cNvSpPr txBox="1"/>
          <p:nvPr/>
        </p:nvSpPr>
        <p:spPr>
          <a:xfrm>
            <a:off x="582748" y="1323703"/>
            <a:ext cx="7921171" cy="4093428"/>
          </a:xfrm>
          <a:prstGeom prst="rect">
            <a:avLst/>
          </a:prstGeom>
          <a:noFill/>
        </p:spPr>
        <p:txBody>
          <a:bodyPr wrap="square" rtlCol="0">
            <a:spAutoFit/>
          </a:bodyPr>
          <a:lstStyle/>
          <a:p>
            <a:pPr marL="285750" indent="-285750">
              <a:buFont typeface="Arial" panose="020B0604020202020204" pitchFamily="34" charset="0"/>
              <a:buChar char="•"/>
              <a:defRPr/>
            </a:pPr>
            <a:r>
              <a:rPr lang="en-US" altLang="en-US" sz="2000" dirty="0">
                <a:solidFill>
                  <a:schemeClr val="accent5">
                    <a:lumMod val="50000"/>
                  </a:schemeClr>
                </a:solidFill>
              </a:rPr>
              <a:t>United Behavioral Health (UBH) was officially formed on February 2, 1997, via the merger of U.S. Behavioral Health, Inc. (USBH) and United Behavioral Systems, Inc. (UBS</a:t>
            </a:r>
            <a:r>
              <a:rPr lang="en-US" altLang="en-US" sz="2000" dirty="0" smtClean="0">
                <a:solidFill>
                  <a:schemeClr val="accent5">
                    <a:lumMod val="50000"/>
                  </a:schemeClr>
                </a:solidFill>
              </a:rPr>
              <a:t>).</a:t>
            </a:r>
            <a:endParaRPr lang="en-US" altLang="en-US" sz="2000" dirty="0">
              <a:solidFill>
                <a:schemeClr val="accent5">
                  <a:lumMod val="50000"/>
                </a:schemeClr>
              </a:solidFill>
            </a:endParaRPr>
          </a:p>
          <a:p>
            <a:pPr marL="285750" indent="-285750">
              <a:buFont typeface="Arial" panose="020B0604020202020204" pitchFamily="34" charset="0"/>
              <a:buChar char="•"/>
              <a:defRPr/>
            </a:pPr>
            <a:endParaRPr lang="en-US" altLang="en-US" sz="2000" dirty="0">
              <a:solidFill>
                <a:schemeClr val="accent5">
                  <a:lumMod val="50000"/>
                </a:schemeClr>
              </a:solidFill>
            </a:endParaRPr>
          </a:p>
          <a:p>
            <a:pPr marL="285750" indent="-285750">
              <a:buFont typeface="Arial" panose="020B0604020202020204" pitchFamily="34" charset="0"/>
              <a:buChar char="•"/>
              <a:defRPr/>
            </a:pPr>
            <a:r>
              <a:rPr lang="en-US" altLang="en-US" sz="2000" dirty="0">
                <a:solidFill>
                  <a:schemeClr val="accent5">
                    <a:lumMod val="50000"/>
                  </a:schemeClr>
                </a:solidFill>
              </a:rPr>
              <a:t>United Behavioral Health, operating under the brand Optum, is a wholly owned subsidiary of UnitedHealth Group. Optum is a health services business. You will see both UBH and Optum in our communications to </a:t>
            </a:r>
            <a:r>
              <a:rPr lang="en-US" altLang="en-US" sz="2000" dirty="0" smtClean="0">
                <a:solidFill>
                  <a:schemeClr val="accent5">
                    <a:lumMod val="50000"/>
                  </a:schemeClr>
                </a:solidFill>
              </a:rPr>
              <a:t>you.</a:t>
            </a:r>
            <a:endParaRPr lang="en-US" altLang="en-US" sz="2000" dirty="0">
              <a:solidFill>
                <a:schemeClr val="accent5">
                  <a:lumMod val="50000"/>
                </a:schemeClr>
              </a:solidFill>
            </a:endParaRPr>
          </a:p>
          <a:p>
            <a:pPr marL="285750" indent="-285750">
              <a:buFont typeface="Arial" panose="020B0604020202020204" pitchFamily="34" charset="0"/>
              <a:buChar char="•"/>
              <a:defRPr/>
            </a:pPr>
            <a:endParaRPr lang="en-US" altLang="en-US" sz="2000" dirty="0">
              <a:solidFill>
                <a:schemeClr val="accent5">
                  <a:lumMod val="50000"/>
                </a:schemeClr>
              </a:solidFill>
            </a:endParaRPr>
          </a:p>
          <a:p>
            <a:pPr marL="285750" indent="-285750">
              <a:buFont typeface="Arial" panose="020B0604020202020204" pitchFamily="34" charset="0"/>
              <a:buChar char="•"/>
              <a:defRPr/>
            </a:pPr>
            <a:r>
              <a:rPr lang="en-US" altLang="en-US" sz="2000" dirty="0" smtClean="0">
                <a:solidFill>
                  <a:schemeClr val="accent5">
                    <a:lumMod val="50000"/>
                  </a:schemeClr>
                </a:solidFill>
              </a:rPr>
              <a:t>Optum is </a:t>
            </a:r>
            <a:r>
              <a:rPr lang="en-US" altLang="en-US" sz="2000" dirty="0">
                <a:solidFill>
                  <a:schemeClr val="accent5">
                    <a:lumMod val="50000"/>
                  </a:schemeClr>
                </a:solidFill>
              </a:rPr>
              <a:t>contracted </a:t>
            </a:r>
            <a:r>
              <a:rPr lang="en-US" altLang="en-US" sz="2000" dirty="0" smtClean="0">
                <a:solidFill>
                  <a:schemeClr val="accent5">
                    <a:lumMod val="50000"/>
                  </a:schemeClr>
                </a:solidFill>
              </a:rPr>
              <a:t>with UnitedHealthcare</a:t>
            </a:r>
            <a:r>
              <a:rPr lang="en-US" altLang="en-US" sz="2000" dirty="0">
                <a:solidFill>
                  <a:schemeClr val="accent5">
                    <a:lumMod val="50000"/>
                  </a:schemeClr>
                </a:solidFill>
              </a:rPr>
              <a:t> </a:t>
            </a:r>
            <a:r>
              <a:rPr lang="en-US" altLang="en-US" sz="2000" dirty="0" smtClean="0">
                <a:solidFill>
                  <a:schemeClr val="accent5">
                    <a:lumMod val="50000"/>
                  </a:schemeClr>
                </a:solidFill>
              </a:rPr>
              <a:t>Community Plan to </a:t>
            </a:r>
            <a:r>
              <a:rPr lang="en-US" altLang="en-US" sz="2000" dirty="0">
                <a:solidFill>
                  <a:schemeClr val="accent5">
                    <a:lumMod val="50000"/>
                  </a:schemeClr>
                </a:solidFill>
              </a:rPr>
              <a:t>administer the behavioral health portion of the </a:t>
            </a:r>
            <a:r>
              <a:rPr lang="en-US" altLang="en-US" sz="2000" dirty="0" smtClean="0">
                <a:solidFill>
                  <a:schemeClr val="accent5">
                    <a:lumMod val="50000"/>
                  </a:schemeClr>
                </a:solidFill>
              </a:rPr>
              <a:t>Ohio Department of Medicaid’s behavioral health benefit beginning </a:t>
            </a:r>
            <a:r>
              <a:rPr lang="en-US" altLang="en-US" sz="2000" dirty="0">
                <a:solidFill>
                  <a:schemeClr val="accent5">
                    <a:lumMod val="50000"/>
                  </a:schemeClr>
                </a:solidFill>
              </a:rPr>
              <a:t>on </a:t>
            </a:r>
            <a:r>
              <a:rPr lang="en-US" altLang="en-US" sz="2000" dirty="0" smtClean="0">
                <a:solidFill>
                  <a:schemeClr val="accent5">
                    <a:lumMod val="50000"/>
                  </a:schemeClr>
                </a:solidFill>
              </a:rPr>
              <a:t>July 1, 2018. </a:t>
            </a:r>
            <a:r>
              <a:rPr lang="en-US" altLang="en-US" sz="2000" dirty="0">
                <a:solidFill>
                  <a:schemeClr val="accent5">
                    <a:lumMod val="50000"/>
                  </a:schemeClr>
                </a:solidFill>
              </a:rPr>
              <a:t>This includes both mental health and substance use </a:t>
            </a:r>
            <a:r>
              <a:rPr lang="en-US" altLang="en-US" sz="2000" dirty="0" smtClean="0">
                <a:solidFill>
                  <a:schemeClr val="accent5">
                    <a:lumMod val="50000"/>
                  </a:schemeClr>
                </a:solidFill>
              </a:rPr>
              <a:t>disorders.</a:t>
            </a:r>
            <a:endParaRPr lang="en-US" altLang="en-US" sz="2000" dirty="0">
              <a:solidFill>
                <a:schemeClr val="accent6">
                  <a:lumMod val="25000"/>
                </a:schemeClr>
              </a:solidFill>
            </a:endParaRPr>
          </a:p>
        </p:txBody>
      </p:sp>
      <p:sp>
        <p:nvSpPr>
          <p:cNvPr id="6" name="Title 5"/>
          <p:cNvSpPr>
            <a:spLocks noGrp="1"/>
          </p:cNvSpPr>
          <p:nvPr>
            <p:ph type="title"/>
          </p:nvPr>
        </p:nvSpPr>
        <p:spPr/>
        <p:txBody>
          <a:bodyPr/>
          <a:lstStyle/>
          <a:p>
            <a:r>
              <a:rPr lang="en-US" sz="3200" dirty="0">
                <a:solidFill>
                  <a:schemeClr val="accent1"/>
                </a:solidFill>
              </a:rPr>
              <a:t>Introduction to Optum</a:t>
            </a:r>
            <a:endParaRPr lang="en-US" dirty="0"/>
          </a:p>
        </p:txBody>
      </p:sp>
    </p:spTree>
    <p:extLst>
      <p:ext uri="{BB962C8B-B14F-4D97-AF65-F5344CB8AC3E}">
        <p14:creationId xmlns:p14="http://schemas.microsoft.com/office/powerpoint/2010/main" val="190163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40</a:t>
            </a:fld>
            <a:endParaRPr dirty="0">
              <a:solidFill>
                <a:srgbClr val="55565A"/>
              </a:solidFill>
            </a:endParaRPr>
          </a:p>
        </p:txBody>
      </p:sp>
      <p:sp>
        <p:nvSpPr>
          <p:cNvPr id="3" name="Title 2"/>
          <p:cNvSpPr>
            <a:spLocks noGrp="1"/>
          </p:cNvSpPr>
          <p:nvPr>
            <p:ph type="title"/>
          </p:nvPr>
        </p:nvSpPr>
        <p:spPr/>
        <p:txBody>
          <a:bodyPr/>
          <a:lstStyle/>
          <a:p>
            <a:r>
              <a:rPr lang="en-US" sz="2800" dirty="0" smtClean="0">
                <a:solidFill>
                  <a:schemeClr val="accent1"/>
                </a:solidFill>
              </a:rPr>
              <a:t>Supervising Provider’s NPI on Claims</a:t>
            </a:r>
            <a:endParaRPr lang="en-US" sz="2800" dirty="0">
              <a:solidFill>
                <a:schemeClr val="accent1"/>
              </a:solidFill>
            </a:endParaRPr>
          </a:p>
        </p:txBody>
      </p:sp>
      <p:sp>
        <p:nvSpPr>
          <p:cNvPr id="5" name="Content Placeholder 2"/>
          <p:cNvSpPr txBox="1">
            <a:spLocks/>
          </p:cNvSpPr>
          <p:nvPr/>
        </p:nvSpPr>
        <p:spPr bwMode="auto">
          <a:xfrm>
            <a:off x="508000" y="1127917"/>
            <a:ext cx="8228013"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a:buClr>
                <a:srgbClr val="D45D00"/>
              </a:buClr>
              <a:defRPr/>
            </a:pPr>
            <a:endParaRPr lang="en-US" altLang="en-US" kern="0" dirty="0" smtClean="0">
              <a:solidFill>
                <a:srgbClr val="63666A"/>
              </a:solidFill>
              <a:ea typeface="Arial Unicode MS"/>
              <a:cs typeface="Arial Unicode MS"/>
            </a:endParaRPr>
          </a:p>
          <a:p>
            <a:pPr>
              <a:buClr>
                <a:srgbClr val="D45D00"/>
              </a:buClr>
              <a:defRPr/>
            </a:pPr>
            <a:r>
              <a:rPr lang="en-US" altLang="en-US" b="1" kern="0" dirty="0" smtClean="0">
                <a:solidFill>
                  <a:srgbClr val="63666A"/>
                </a:solidFill>
                <a:ea typeface="Arial Unicode MS"/>
                <a:cs typeface="Arial Unicode MS"/>
              </a:rPr>
              <a:t>Box 17</a:t>
            </a:r>
            <a:r>
              <a:rPr lang="en-US" altLang="en-US" kern="0" dirty="0" smtClean="0">
                <a:solidFill>
                  <a:srgbClr val="63666A"/>
                </a:solidFill>
                <a:ea typeface="Arial Unicode MS"/>
                <a:cs typeface="Arial Unicode MS"/>
              </a:rPr>
              <a:t>: Enter the supervising provider’s name in box 17. Insert the word “supervisor” in box 17a. Enter the supervising provider’s NPI in box 17b. </a:t>
            </a:r>
          </a:p>
          <a:p>
            <a:pPr>
              <a:buClr>
                <a:srgbClr val="D45D00"/>
              </a:buClr>
              <a:defRPr/>
            </a:pPr>
            <a:endParaRPr lang="en-US" altLang="en-US" kern="0" dirty="0" smtClean="0">
              <a:solidFill>
                <a:srgbClr val="63666A"/>
              </a:solidFill>
              <a:ea typeface="Arial Unicode MS"/>
              <a:cs typeface="Arial Unicode MS"/>
            </a:endParaRPr>
          </a:p>
        </p:txBody>
      </p:sp>
      <p:pic>
        <p:nvPicPr>
          <p:cNvPr id="4" name="Snagit_PPT36E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2844704"/>
            <a:ext cx="6832600" cy="2946496"/>
          </a:xfrm>
          <a:prstGeom prst="rect">
            <a:avLst/>
          </a:prstGeom>
        </p:spPr>
      </p:pic>
      <p:sp>
        <p:nvSpPr>
          <p:cNvPr id="10" name="Oval 9"/>
          <p:cNvSpPr/>
          <p:nvPr/>
        </p:nvSpPr>
        <p:spPr>
          <a:xfrm>
            <a:off x="508000" y="3733004"/>
            <a:ext cx="7137400" cy="193119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43496" y="2198373"/>
            <a:ext cx="4572000" cy="646331"/>
          </a:xfrm>
          <a:prstGeom prst="rect">
            <a:avLst/>
          </a:prstGeom>
        </p:spPr>
        <p:txBody>
          <a:bodyPr>
            <a:spAutoFit/>
          </a:bodyPr>
          <a:lstStyle/>
          <a:p>
            <a:r>
              <a:rPr lang="en-US" dirty="0"/>
              <a:t>Line Level </a:t>
            </a:r>
            <a:r>
              <a:rPr lang="en-US" dirty="0">
                <a:latin typeface="Arial" panose="020B0604020202020204" pitchFamily="34" charset="0"/>
              </a:rPr>
              <a:t>Loop 2420D (Supervisor) – with Entity Identifier Code  DQ (Supervisor)</a:t>
            </a:r>
            <a:endParaRPr lang="en-US" dirty="0"/>
          </a:p>
        </p:txBody>
      </p:sp>
    </p:spTree>
    <p:extLst>
      <p:ext uri="{BB962C8B-B14F-4D97-AF65-F5344CB8AC3E}">
        <p14:creationId xmlns:p14="http://schemas.microsoft.com/office/powerpoint/2010/main" val="3487515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41</a:t>
            </a:fld>
            <a:endParaRPr dirty="0">
              <a:solidFill>
                <a:srgbClr val="55565A"/>
              </a:solidFill>
            </a:endParaRPr>
          </a:p>
        </p:txBody>
      </p:sp>
      <p:sp>
        <p:nvSpPr>
          <p:cNvPr id="3" name="Title 2"/>
          <p:cNvSpPr>
            <a:spLocks noGrp="1"/>
          </p:cNvSpPr>
          <p:nvPr>
            <p:ph type="title"/>
          </p:nvPr>
        </p:nvSpPr>
        <p:spPr/>
        <p:txBody>
          <a:bodyPr/>
          <a:lstStyle/>
          <a:p>
            <a:r>
              <a:rPr lang="en-US" sz="2800" dirty="0" smtClean="0">
                <a:solidFill>
                  <a:schemeClr val="accent1"/>
                </a:solidFill>
              </a:rPr>
              <a:t>Supervising Provider’s NPI on Claims</a:t>
            </a:r>
            <a:endParaRPr lang="en-US" sz="2800" dirty="0">
              <a:solidFill>
                <a:schemeClr val="accent1"/>
              </a:solidFill>
            </a:endParaRPr>
          </a:p>
        </p:txBody>
      </p:sp>
      <p:sp>
        <p:nvSpPr>
          <p:cNvPr id="5" name="Content Placeholder 2"/>
          <p:cNvSpPr txBox="1">
            <a:spLocks/>
          </p:cNvSpPr>
          <p:nvPr/>
        </p:nvSpPr>
        <p:spPr bwMode="auto">
          <a:xfrm>
            <a:off x="508000" y="1127918"/>
            <a:ext cx="8228013"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168275" marR="0" lvl="0" indent="-168275" algn="l" defTabSz="914400" rtl="0" eaLnBrk="0" fontAlgn="base" latinLnBrk="0" hangingPunct="0">
              <a:lnSpc>
                <a:spcPct val="95000"/>
              </a:lnSpc>
              <a:spcBef>
                <a:spcPct val="0"/>
              </a:spcBef>
              <a:spcAft>
                <a:spcPct val="35000"/>
              </a:spcAft>
              <a:buClr>
                <a:srgbClr val="D45D00"/>
              </a:buClr>
              <a:buSzTx/>
              <a:buFontTx/>
              <a:buChar char="•"/>
              <a:tabLst/>
              <a:defRPr/>
            </a:pPr>
            <a:endPar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Tx/>
              <a:buChar char="•"/>
              <a:tabLst/>
              <a:defRPr/>
            </a:pPr>
            <a:r>
              <a:rPr kumimoji="0" lang="en-US" altLang="en-US" sz="2000" b="1" i="0" u="none" strike="noStrike" kern="0" cap="none" spc="0" normalizeH="0" baseline="0" noProof="0" dirty="0" smtClean="0">
                <a:ln>
                  <a:noFill/>
                </a:ln>
                <a:solidFill>
                  <a:srgbClr val="63666A"/>
                </a:solidFill>
                <a:effectLst/>
                <a:uLnTx/>
                <a:uFillTx/>
                <a:latin typeface="Arial"/>
                <a:ea typeface="Arial Unicode MS"/>
                <a:cs typeface="Arial Unicode MS"/>
              </a:rPr>
              <a:t>Box 24J</a:t>
            </a:r>
            <a:r>
              <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rPr>
              <a:t>: Enter the </a:t>
            </a:r>
            <a:r>
              <a:rPr kumimoji="0" lang="en-US" altLang="en-US" sz="2000" b="1" i="0" u="none" strike="noStrike" kern="0" cap="none" spc="0" normalizeH="0" baseline="0" noProof="0" dirty="0" smtClean="0">
                <a:ln>
                  <a:noFill/>
                </a:ln>
                <a:solidFill>
                  <a:srgbClr val="63666A"/>
                </a:solidFill>
                <a:effectLst/>
                <a:uLnTx/>
                <a:uFillTx/>
                <a:latin typeface="Arial"/>
                <a:ea typeface="Arial Unicode MS"/>
                <a:cs typeface="Arial Unicode MS"/>
              </a:rPr>
              <a:t>rendering </a:t>
            </a:r>
            <a:r>
              <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rPr>
              <a:t>provider’s name (may be non-licensed) in the </a:t>
            </a:r>
            <a:r>
              <a:rPr kumimoji="0" lang="en-US" altLang="en-US" sz="2000" b="1" i="0" u="none" strike="noStrike" kern="0" cap="none" spc="0" normalizeH="0" baseline="0" noProof="0" dirty="0" smtClean="0">
                <a:ln>
                  <a:noFill/>
                </a:ln>
                <a:solidFill>
                  <a:srgbClr val="63666A"/>
                </a:solidFill>
                <a:effectLst/>
                <a:uLnTx/>
                <a:uFillTx/>
                <a:latin typeface="Arial"/>
                <a:ea typeface="Arial Unicode MS"/>
                <a:cs typeface="Arial Unicode MS"/>
              </a:rPr>
              <a:t>shaded </a:t>
            </a:r>
            <a:r>
              <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rPr>
              <a:t>portion, and the </a:t>
            </a:r>
            <a:r>
              <a:rPr kumimoji="0" lang="en-US" altLang="en-US" sz="2000" b="1" i="0" u="none" strike="noStrike" kern="0" cap="none" spc="0" normalizeH="0" baseline="0" noProof="0" dirty="0" smtClean="0">
                <a:ln>
                  <a:noFill/>
                </a:ln>
                <a:solidFill>
                  <a:srgbClr val="63666A"/>
                </a:solidFill>
                <a:effectLst/>
                <a:uLnTx/>
                <a:uFillTx/>
                <a:latin typeface="Arial"/>
                <a:ea typeface="Arial Unicode MS"/>
                <a:cs typeface="Arial Unicode MS"/>
              </a:rPr>
              <a:t>NPI number of the independently licensed </a:t>
            </a:r>
            <a:r>
              <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rPr>
              <a:t>supervising clinician in the </a:t>
            </a:r>
            <a:r>
              <a:rPr kumimoji="0" lang="en-US" altLang="en-US" sz="2000" b="1" i="0" u="none" strike="noStrike" kern="0" cap="none" spc="0" normalizeH="0" baseline="0" noProof="0" dirty="0" smtClean="0">
                <a:ln>
                  <a:noFill/>
                </a:ln>
                <a:solidFill>
                  <a:srgbClr val="63666A"/>
                </a:solidFill>
                <a:effectLst/>
                <a:uLnTx/>
                <a:uFillTx/>
                <a:latin typeface="Arial"/>
                <a:ea typeface="Arial Unicode MS"/>
                <a:cs typeface="Arial Unicode MS"/>
              </a:rPr>
              <a:t>non-shaded </a:t>
            </a:r>
            <a:r>
              <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rPr>
              <a:t>portion </a:t>
            </a:r>
          </a:p>
          <a:p>
            <a:pPr marL="168275" marR="0" lvl="0" indent="-168275" algn="l" defTabSz="914400" rtl="0" eaLnBrk="0" fontAlgn="base" latinLnBrk="0" hangingPunct="0">
              <a:lnSpc>
                <a:spcPct val="95000"/>
              </a:lnSpc>
              <a:spcBef>
                <a:spcPct val="0"/>
              </a:spcBef>
              <a:spcAft>
                <a:spcPct val="35000"/>
              </a:spcAft>
              <a:buClr>
                <a:srgbClr val="D45D00"/>
              </a:buClr>
              <a:buSzTx/>
              <a:buFontTx/>
              <a:buChar char="•"/>
              <a:tabLst/>
              <a:defRPr/>
            </a:pPr>
            <a:endParaRPr kumimoji="0" lang="en-US" altLang="en-US" sz="2000" b="0" i="0" u="none" strike="noStrike" kern="0" cap="none" spc="0" normalizeH="0" baseline="0" noProof="0" dirty="0" smtClean="0">
              <a:ln>
                <a:noFill/>
              </a:ln>
              <a:solidFill>
                <a:srgbClr val="63666A"/>
              </a:solidFill>
              <a:effectLst/>
              <a:uLnTx/>
              <a:uFillTx/>
              <a:latin typeface="Arial"/>
              <a:ea typeface="Arial Unicode MS"/>
              <a:cs typeface="Arial Unicode MS"/>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2830513"/>
            <a:ext cx="1931987"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6127668" y="2641580"/>
            <a:ext cx="2042556" cy="2092881"/>
          </a:xfrm>
          <a:prstGeom prst="rect">
            <a:avLst/>
          </a:prstGeom>
          <a:noFill/>
        </p:spPr>
        <p:txBody>
          <a:bodyPr wrap="square" rtlCol="0">
            <a:spAutoFit/>
          </a:bodyPr>
          <a:lstStyle/>
          <a:p>
            <a:r>
              <a:rPr lang="en-US" sz="1400" b="1" i="1" dirty="0" smtClean="0"/>
              <a:t>Box 24J and Claim Header Loop 2310B</a:t>
            </a:r>
          </a:p>
          <a:p>
            <a:endParaRPr lang="en-US" sz="1400" b="1" i="1" dirty="0"/>
          </a:p>
          <a:p>
            <a:r>
              <a:rPr lang="en-US" sz="1400" b="1" i="1" dirty="0" smtClean="0"/>
              <a:t>If there are multiple providers on the bill, verify the Individual Provider in box 24J and 2420A.</a:t>
            </a:r>
          </a:p>
          <a:p>
            <a:endParaRPr lang="en-US" dirty="0" err="1" smtClean="0"/>
          </a:p>
        </p:txBody>
      </p:sp>
    </p:spTree>
    <p:extLst>
      <p:ext uri="{BB962C8B-B14F-4D97-AF65-F5344CB8AC3E}">
        <p14:creationId xmlns:p14="http://schemas.microsoft.com/office/powerpoint/2010/main" val="1744928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42</a:t>
            </a:fld>
            <a:endParaRPr dirty="0">
              <a:solidFill>
                <a:srgbClr val="55565A"/>
              </a:solidFill>
            </a:endParaRPr>
          </a:p>
        </p:txBody>
      </p:sp>
      <p:sp>
        <p:nvSpPr>
          <p:cNvPr id="3" name="Title 2"/>
          <p:cNvSpPr>
            <a:spLocks noGrp="1"/>
          </p:cNvSpPr>
          <p:nvPr>
            <p:ph type="title"/>
          </p:nvPr>
        </p:nvSpPr>
        <p:spPr/>
        <p:txBody>
          <a:bodyPr/>
          <a:lstStyle/>
          <a:p>
            <a:r>
              <a:rPr lang="en-US" altLang="en-US" sz="2800" dirty="0" smtClean="0">
                <a:solidFill>
                  <a:schemeClr val="accent1"/>
                </a:solidFill>
              </a:rPr>
              <a:t>Practitioner Modifiers</a:t>
            </a:r>
            <a:endParaRPr lang="en-US" sz="2800" dirty="0">
              <a:solidFill>
                <a:schemeClr val="accent1"/>
              </a:solidFill>
            </a:endParaRPr>
          </a:p>
        </p:txBody>
      </p:sp>
      <p:sp>
        <p:nvSpPr>
          <p:cNvPr id="4" name="Rectangle 3"/>
          <p:cNvSpPr/>
          <p:nvPr/>
        </p:nvSpPr>
        <p:spPr>
          <a:xfrm>
            <a:off x="489425" y="1127824"/>
            <a:ext cx="8167800" cy="2862322"/>
          </a:xfrm>
          <a:prstGeom prst="rect">
            <a:avLst/>
          </a:prstGeom>
        </p:spPr>
        <p:txBody>
          <a:bodyPr wrap="square">
            <a:spAutoFit/>
          </a:bodyPr>
          <a:lstStyle/>
          <a:p>
            <a:pPr marL="285750" indent="-285750">
              <a:buFont typeface="Arial" panose="020B0604020202020204" pitchFamily="34" charset="0"/>
              <a:buChar char="•"/>
            </a:pPr>
            <a:r>
              <a:rPr lang="en-US" dirty="0">
                <a:solidFill>
                  <a:srgbClr val="55565A"/>
                </a:solidFill>
              </a:rPr>
              <a:t>It is extremely important to accurately report modifiers as they are used to count towards soft limits, price </a:t>
            </a:r>
            <a:r>
              <a:rPr lang="en-US" dirty="0" smtClean="0">
                <a:solidFill>
                  <a:srgbClr val="55565A"/>
                </a:solidFill>
              </a:rPr>
              <a:t>services </a:t>
            </a:r>
            <a:r>
              <a:rPr lang="en-US" dirty="0">
                <a:solidFill>
                  <a:srgbClr val="55565A"/>
                </a:solidFill>
              </a:rPr>
              <a:t>and adjudicate claims </a:t>
            </a:r>
            <a:r>
              <a:rPr lang="en-US" dirty="0" smtClean="0">
                <a:solidFill>
                  <a:srgbClr val="55565A"/>
                </a:solidFill>
              </a:rPr>
              <a:t>appropriately </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Modifiers </a:t>
            </a:r>
            <a:r>
              <a:rPr lang="en-US" dirty="0">
                <a:solidFill>
                  <a:srgbClr val="55565A"/>
                </a:solidFill>
              </a:rPr>
              <a:t>are always two characters in length. They may consist of two numbers from 21 to 99, two letters, or a mix (alphanumeric</a:t>
            </a:r>
            <a:r>
              <a:rPr lang="en-US" dirty="0" smtClean="0">
                <a:solidFill>
                  <a:srgbClr val="55565A"/>
                </a:solidFill>
              </a:rPr>
              <a:t>)</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Ohio </a:t>
            </a:r>
            <a:r>
              <a:rPr lang="en-US" dirty="0">
                <a:solidFill>
                  <a:srgbClr val="55565A"/>
                </a:solidFill>
              </a:rPr>
              <a:t>Medicaid will accept modifiers in any order, however, modifier fields must be populated in order from one to four (the first modifier field must be populated before the second modifier field, etc</a:t>
            </a:r>
            <a:r>
              <a:rPr lang="en-US" dirty="0" smtClean="0">
                <a:solidFill>
                  <a:srgbClr val="55565A"/>
                </a:solidFill>
              </a:rPr>
              <a:t>.)</a:t>
            </a:r>
            <a:endParaRPr lang="en-US" dirty="0">
              <a:solidFill>
                <a:srgbClr val="55565A"/>
              </a:solidFill>
            </a:endParaRPr>
          </a:p>
          <a:p>
            <a:endParaRPr lang="en-US" dirty="0">
              <a:solidFill>
                <a:srgbClr val="55565A"/>
              </a:solidFill>
            </a:endParaRPr>
          </a:p>
        </p:txBody>
      </p:sp>
      <p:sp>
        <p:nvSpPr>
          <p:cNvPr id="5" name="Rounded Rectangle 4"/>
          <p:cNvSpPr/>
          <p:nvPr/>
        </p:nvSpPr>
        <p:spPr>
          <a:xfrm>
            <a:off x="616938" y="4203862"/>
            <a:ext cx="8030239" cy="16945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marR="431165"/>
            <a:r>
              <a:rPr lang="en-US" sz="1600" spc="-5" dirty="0" smtClean="0">
                <a:solidFill>
                  <a:schemeClr val="bg1"/>
                </a:solidFill>
                <a:ea typeface="Calibri"/>
                <a:cs typeface="Times New Roman" panose="02020603050405020304" pitchFamily="18" charset="0"/>
              </a:rPr>
              <a:t>Remember: </a:t>
            </a:r>
            <a:r>
              <a:rPr lang="en-US" sz="1600" spc="-5" dirty="0" smtClean="0">
                <a:solidFill>
                  <a:schemeClr val="bg1"/>
                </a:solidFill>
                <a:ea typeface="Times New Roman"/>
                <a:cs typeface="Times New Roman"/>
              </a:rPr>
              <a:t>Modifiers</a:t>
            </a:r>
            <a:r>
              <a:rPr lang="en-US" sz="1600" spc="-5" dirty="0">
                <a:solidFill>
                  <a:schemeClr val="bg1"/>
                </a:solidFill>
                <a:ea typeface="Times New Roman"/>
                <a:cs typeface="Times New Roman"/>
              </a:rPr>
              <a:t>, in addition to the NPI, are and will continue to be used for non-licensed, paraprofessional, non-independently licensed providers and/or individuals holding more than one license or an assistant/trainee credential with differing scopes of practice in order to differentiate service level by licensure and training for claims payment </a:t>
            </a:r>
            <a:r>
              <a:rPr lang="en-US" sz="1600" spc="-5" dirty="0" smtClean="0">
                <a:solidFill>
                  <a:schemeClr val="bg1"/>
                </a:solidFill>
                <a:ea typeface="Times New Roman"/>
                <a:cs typeface="Times New Roman"/>
              </a:rPr>
              <a:t>purposes.</a:t>
            </a:r>
          </a:p>
        </p:txBody>
      </p:sp>
    </p:spTree>
    <p:extLst>
      <p:ext uri="{BB962C8B-B14F-4D97-AF65-F5344CB8AC3E}">
        <p14:creationId xmlns:p14="http://schemas.microsoft.com/office/powerpoint/2010/main" val="2924352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43</a:t>
            </a:fld>
            <a:endParaRPr lang="en-US" dirty="0"/>
          </a:p>
        </p:txBody>
      </p:sp>
      <p:sp>
        <p:nvSpPr>
          <p:cNvPr id="3" name="Title 2"/>
          <p:cNvSpPr>
            <a:spLocks noGrp="1"/>
          </p:cNvSpPr>
          <p:nvPr>
            <p:ph type="title"/>
          </p:nvPr>
        </p:nvSpPr>
        <p:spPr>
          <a:xfrm>
            <a:off x="437813" y="1792406"/>
            <a:ext cx="1878106" cy="620358"/>
          </a:xfrm>
        </p:spPr>
        <p:txBody>
          <a:bodyPr/>
          <a:lstStyle/>
          <a:p>
            <a:r>
              <a:rPr lang="en-US" altLang="en-US" sz="2800" dirty="0" smtClean="0">
                <a:solidFill>
                  <a:schemeClr val="accent1"/>
                </a:solidFill>
              </a:rPr>
              <a:t>Required Modifiers</a:t>
            </a:r>
            <a:endParaRPr lang="en-US" sz="2800" dirty="0">
              <a:solidFill>
                <a:schemeClr val="accent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455" y="485345"/>
            <a:ext cx="5596987" cy="567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72487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44</a:t>
            </a:fld>
            <a:endParaRPr dirty="0">
              <a:solidFill>
                <a:srgbClr val="55565A"/>
              </a:solidFill>
            </a:endParaRPr>
          </a:p>
        </p:txBody>
      </p:sp>
      <p:sp>
        <p:nvSpPr>
          <p:cNvPr id="3" name="Title 2"/>
          <p:cNvSpPr>
            <a:spLocks noGrp="1"/>
          </p:cNvSpPr>
          <p:nvPr>
            <p:ph type="title"/>
          </p:nvPr>
        </p:nvSpPr>
        <p:spPr>
          <a:xfrm>
            <a:off x="406796" y="1737814"/>
            <a:ext cx="1878106" cy="620358"/>
          </a:xfrm>
        </p:spPr>
        <p:txBody>
          <a:bodyPr/>
          <a:lstStyle/>
          <a:p>
            <a:r>
              <a:rPr lang="en-US" altLang="en-US" sz="2800" dirty="0" smtClean="0">
                <a:solidFill>
                  <a:schemeClr val="accent1"/>
                </a:solidFill>
              </a:rPr>
              <a:t>Procedure Modifiers</a:t>
            </a:r>
            <a:endParaRPr lang="en-US" sz="2800" dirty="0">
              <a:solidFill>
                <a:schemeClr val="accent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190" y="295893"/>
            <a:ext cx="625792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8885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45</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Interactive Complexity</a:t>
            </a:r>
            <a:endParaRPr lang="en-US" sz="2800" dirty="0">
              <a:solidFill>
                <a:schemeClr val="accent1"/>
              </a:solidFill>
            </a:endParaRPr>
          </a:p>
        </p:txBody>
      </p:sp>
      <p:sp>
        <p:nvSpPr>
          <p:cNvPr id="4" name="TextBox 3"/>
          <p:cNvSpPr txBox="1"/>
          <p:nvPr/>
        </p:nvSpPr>
        <p:spPr>
          <a:xfrm>
            <a:off x="464025" y="1187355"/>
            <a:ext cx="8243247" cy="4247317"/>
          </a:xfrm>
          <a:prstGeom prst="rect">
            <a:avLst/>
          </a:prstGeom>
          <a:noFill/>
        </p:spPr>
        <p:txBody>
          <a:bodyPr wrap="square" rtlCol="0">
            <a:spAutoFit/>
          </a:bodyPr>
          <a:lstStyle/>
          <a:p>
            <a:r>
              <a:rPr lang="en-US" dirty="0" smtClean="0">
                <a:solidFill>
                  <a:srgbClr val="55565A"/>
                </a:solidFill>
              </a:rPr>
              <a:t>Interactive </a:t>
            </a:r>
            <a:r>
              <a:rPr lang="en-US" dirty="0">
                <a:solidFill>
                  <a:srgbClr val="55565A"/>
                </a:solidFill>
              </a:rPr>
              <a:t>complexity refers to specific communication factors that complicate the delivery of a psychiatric procedure and occur </a:t>
            </a:r>
            <a:r>
              <a:rPr lang="en-US" b="1" i="1" dirty="0">
                <a:solidFill>
                  <a:srgbClr val="55565A"/>
                </a:solidFill>
              </a:rPr>
              <a:t>during </a:t>
            </a:r>
            <a:r>
              <a:rPr lang="en-US" dirty="0">
                <a:solidFill>
                  <a:srgbClr val="55565A"/>
                </a:solidFill>
              </a:rPr>
              <a:t>the delivery of the service. </a:t>
            </a:r>
            <a:endParaRPr lang="en-US" dirty="0" smtClean="0">
              <a:solidFill>
                <a:srgbClr val="55565A"/>
              </a:solidFill>
            </a:endParaRPr>
          </a:p>
          <a:p>
            <a:endParaRPr lang="en-US" dirty="0">
              <a:solidFill>
                <a:srgbClr val="55565A"/>
              </a:solidFill>
            </a:endParaRPr>
          </a:p>
          <a:p>
            <a:r>
              <a:rPr lang="en-US" dirty="0" smtClean="0">
                <a:solidFill>
                  <a:srgbClr val="55565A"/>
                </a:solidFill>
              </a:rPr>
              <a:t>Common </a:t>
            </a:r>
            <a:r>
              <a:rPr lang="en-US" dirty="0">
                <a:solidFill>
                  <a:srgbClr val="55565A"/>
                </a:solidFill>
              </a:rPr>
              <a:t>factors include more difficult communication with discordant or emotional family members and engagement of young and verbally </a:t>
            </a:r>
            <a:r>
              <a:rPr lang="en-US" dirty="0" smtClean="0">
                <a:solidFill>
                  <a:srgbClr val="55565A"/>
                </a:solidFill>
              </a:rPr>
              <a:t>underdeveloped </a:t>
            </a:r>
            <a:r>
              <a:rPr lang="en-US" dirty="0">
                <a:solidFill>
                  <a:srgbClr val="55565A"/>
                </a:solidFill>
              </a:rPr>
              <a:t>or impaired patients. </a:t>
            </a:r>
            <a:endParaRPr lang="en-US" dirty="0" smtClean="0">
              <a:solidFill>
                <a:srgbClr val="55565A"/>
              </a:solidFill>
            </a:endParaRPr>
          </a:p>
          <a:p>
            <a:endParaRPr lang="en-US" dirty="0">
              <a:solidFill>
                <a:srgbClr val="55565A"/>
              </a:solidFill>
            </a:endParaRPr>
          </a:p>
          <a:p>
            <a:r>
              <a:rPr lang="en-US" dirty="0">
                <a:solidFill>
                  <a:srgbClr val="55565A"/>
                </a:solidFill>
              </a:rPr>
              <a:t>This add-on code may be reported in conjunction with:</a:t>
            </a:r>
          </a:p>
          <a:p>
            <a:pPr marL="285750" indent="-285750">
              <a:buFont typeface="Arial" panose="020B0604020202020204" pitchFamily="34" charset="0"/>
              <a:buChar char="•"/>
            </a:pPr>
            <a:r>
              <a:rPr lang="en-US" dirty="0">
                <a:solidFill>
                  <a:srgbClr val="55565A"/>
                </a:solidFill>
              </a:rPr>
              <a:t>Psychiatric Diagnostic Evaluation (90791, 90792</a:t>
            </a:r>
            <a:r>
              <a:rPr lang="en-US" dirty="0" smtClean="0">
                <a:solidFill>
                  <a:srgbClr val="55565A"/>
                </a:solidFill>
              </a:rPr>
              <a:t>)</a:t>
            </a:r>
            <a:endParaRPr lang="en-US" dirty="0">
              <a:solidFill>
                <a:srgbClr val="55565A"/>
              </a:solidFill>
            </a:endParaRPr>
          </a:p>
          <a:p>
            <a:pPr marL="285750" indent="-285750">
              <a:buFont typeface="Arial" panose="020B0604020202020204" pitchFamily="34" charset="0"/>
              <a:buChar char="•"/>
            </a:pPr>
            <a:r>
              <a:rPr lang="en-US" dirty="0">
                <a:solidFill>
                  <a:srgbClr val="55565A"/>
                </a:solidFill>
              </a:rPr>
              <a:t>Psychotherapy (90832, 90834, and 90837</a:t>
            </a:r>
            <a:r>
              <a:rPr lang="en-US" dirty="0" smtClean="0">
                <a:solidFill>
                  <a:srgbClr val="55565A"/>
                </a:solidFill>
              </a:rPr>
              <a:t>)</a:t>
            </a:r>
            <a:endParaRPr lang="en-US" dirty="0">
              <a:solidFill>
                <a:srgbClr val="55565A"/>
              </a:solidFill>
            </a:endParaRPr>
          </a:p>
          <a:p>
            <a:pPr marL="285750" indent="-285750">
              <a:buFont typeface="Arial" panose="020B0604020202020204" pitchFamily="34" charset="0"/>
              <a:buChar char="•"/>
            </a:pPr>
            <a:r>
              <a:rPr lang="en-US" dirty="0">
                <a:solidFill>
                  <a:srgbClr val="55565A"/>
                </a:solidFill>
              </a:rPr>
              <a:t>Psychotherapy add-ons (90833, 90836, and 90838</a:t>
            </a:r>
            <a:r>
              <a:rPr lang="en-US" dirty="0" smtClean="0">
                <a:solidFill>
                  <a:srgbClr val="55565A"/>
                </a:solidFill>
              </a:rPr>
              <a:t>)</a:t>
            </a:r>
            <a:endParaRPr lang="en-US" dirty="0">
              <a:solidFill>
                <a:srgbClr val="55565A"/>
              </a:solidFill>
            </a:endParaRPr>
          </a:p>
          <a:p>
            <a:pPr marL="285750" indent="-285750">
              <a:buFont typeface="Arial" panose="020B0604020202020204" pitchFamily="34" charset="0"/>
              <a:buChar char="•"/>
            </a:pPr>
            <a:r>
              <a:rPr lang="en-US" dirty="0">
                <a:solidFill>
                  <a:srgbClr val="55565A"/>
                </a:solidFill>
              </a:rPr>
              <a:t>Group Psychotherapy (90853</a:t>
            </a:r>
            <a:r>
              <a:rPr lang="en-US" dirty="0" smtClean="0">
                <a:solidFill>
                  <a:srgbClr val="55565A"/>
                </a:solidFill>
              </a:rPr>
              <a:t>)</a:t>
            </a:r>
            <a:endParaRPr lang="en-US" dirty="0">
              <a:solidFill>
                <a:srgbClr val="55565A"/>
              </a:solidFill>
            </a:endParaRPr>
          </a:p>
          <a:p>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1574117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46</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Interactive Complexity  Continued</a:t>
            </a:r>
            <a:endParaRPr lang="en-US" sz="2800" dirty="0">
              <a:solidFill>
                <a:schemeClr val="accent1"/>
              </a:solidFill>
            </a:endParaRPr>
          </a:p>
        </p:txBody>
      </p:sp>
      <p:sp>
        <p:nvSpPr>
          <p:cNvPr id="4" name="TextBox 3"/>
          <p:cNvSpPr txBox="1"/>
          <p:nvPr/>
        </p:nvSpPr>
        <p:spPr>
          <a:xfrm>
            <a:off x="464025" y="1187355"/>
            <a:ext cx="8368476" cy="5447645"/>
          </a:xfrm>
          <a:prstGeom prst="rect">
            <a:avLst/>
          </a:prstGeom>
          <a:noFill/>
        </p:spPr>
        <p:txBody>
          <a:bodyPr wrap="square" rtlCol="0">
            <a:spAutoFit/>
          </a:bodyPr>
          <a:lstStyle/>
          <a:p>
            <a:r>
              <a:rPr lang="en-US" dirty="0">
                <a:solidFill>
                  <a:srgbClr val="55565A"/>
                </a:solidFill>
              </a:rPr>
              <a:t>Include </a:t>
            </a:r>
            <a:r>
              <a:rPr lang="en-US" b="1" dirty="0">
                <a:solidFill>
                  <a:srgbClr val="E87722"/>
                </a:solidFill>
              </a:rPr>
              <a:t>90785</a:t>
            </a:r>
            <a:r>
              <a:rPr lang="en-US" dirty="0">
                <a:solidFill>
                  <a:srgbClr val="55565A"/>
                </a:solidFill>
              </a:rPr>
              <a:t> in addition to the primary procedure, when at least one of the following communication factors is present during the visit: </a:t>
            </a:r>
          </a:p>
          <a:p>
            <a:r>
              <a:rPr lang="en-US" dirty="0">
                <a:solidFill>
                  <a:srgbClr val="55565A"/>
                </a:solidFill>
              </a:rPr>
              <a:t> </a:t>
            </a:r>
          </a:p>
          <a:p>
            <a:pPr marL="285750" indent="-285750">
              <a:buFont typeface="Arial" panose="020B0604020202020204" pitchFamily="34" charset="0"/>
              <a:buChar char="•"/>
            </a:pPr>
            <a:r>
              <a:rPr lang="en-US" dirty="0" smtClean="0">
                <a:solidFill>
                  <a:srgbClr val="55565A"/>
                </a:solidFill>
              </a:rPr>
              <a:t>The </a:t>
            </a:r>
            <a:r>
              <a:rPr lang="en-US" dirty="0">
                <a:solidFill>
                  <a:srgbClr val="55565A"/>
                </a:solidFill>
              </a:rPr>
              <a:t>need to manage </a:t>
            </a:r>
            <a:r>
              <a:rPr lang="en-US" u="sng" dirty="0">
                <a:solidFill>
                  <a:srgbClr val="55565A"/>
                </a:solidFill>
              </a:rPr>
              <a:t>maladaptive communication</a:t>
            </a:r>
            <a:r>
              <a:rPr lang="en-US" dirty="0">
                <a:solidFill>
                  <a:srgbClr val="55565A"/>
                </a:solidFill>
              </a:rPr>
              <a:t> (related to, e.g., high anxiety, high reactivity, repeated questions, or disagreement) among participants that complicates delivery of </a:t>
            </a:r>
            <a:r>
              <a:rPr lang="en-US" dirty="0" smtClean="0">
                <a:solidFill>
                  <a:srgbClr val="55565A"/>
                </a:solidFill>
              </a:rPr>
              <a:t>care</a:t>
            </a:r>
          </a:p>
          <a:p>
            <a:pPr marL="171450" indent="-171450">
              <a:buFont typeface="Arial" panose="020B0604020202020204" pitchFamily="34" charset="0"/>
              <a:buChar char="•"/>
            </a:pPr>
            <a:endParaRPr lang="en-US" sz="800" dirty="0">
              <a:solidFill>
                <a:srgbClr val="55565A"/>
              </a:solidFill>
            </a:endParaRPr>
          </a:p>
          <a:p>
            <a:pPr marL="285750" indent="-285750">
              <a:buFont typeface="Arial" panose="020B0604020202020204" pitchFamily="34" charset="0"/>
              <a:buChar char="•"/>
            </a:pPr>
            <a:r>
              <a:rPr lang="en-US" u="sng" dirty="0" smtClean="0">
                <a:solidFill>
                  <a:srgbClr val="55565A"/>
                </a:solidFill>
              </a:rPr>
              <a:t>Caregiver </a:t>
            </a:r>
            <a:r>
              <a:rPr lang="en-US" u="sng" dirty="0">
                <a:solidFill>
                  <a:srgbClr val="55565A"/>
                </a:solidFill>
              </a:rPr>
              <a:t>emotions or behaviors</a:t>
            </a:r>
            <a:r>
              <a:rPr lang="en-US" dirty="0">
                <a:solidFill>
                  <a:srgbClr val="55565A"/>
                </a:solidFill>
              </a:rPr>
              <a:t> that interfere with implementation of the treatment </a:t>
            </a:r>
            <a:r>
              <a:rPr lang="en-US" dirty="0" smtClean="0">
                <a:solidFill>
                  <a:srgbClr val="55565A"/>
                </a:solidFill>
              </a:rPr>
              <a:t>plan</a:t>
            </a:r>
          </a:p>
          <a:p>
            <a:pPr marL="171450" indent="-171450">
              <a:buFont typeface="Arial" panose="020B0604020202020204" pitchFamily="34" charset="0"/>
              <a:buChar char="•"/>
            </a:pPr>
            <a:endParaRPr lang="en-US" sz="800" dirty="0">
              <a:solidFill>
                <a:srgbClr val="55565A"/>
              </a:solidFill>
            </a:endParaRPr>
          </a:p>
          <a:p>
            <a:pPr marL="285750" indent="-285750">
              <a:buFont typeface="Arial" panose="020B0604020202020204" pitchFamily="34" charset="0"/>
              <a:buChar char="•"/>
            </a:pPr>
            <a:r>
              <a:rPr lang="en-US" u="sng" dirty="0" smtClean="0">
                <a:solidFill>
                  <a:srgbClr val="55565A"/>
                </a:solidFill>
              </a:rPr>
              <a:t>Evidence </a:t>
            </a:r>
            <a:r>
              <a:rPr lang="en-US" u="sng" dirty="0">
                <a:solidFill>
                  <a:srgbClr val="55565A"/>
                </a:solidFill>
              </a:rPr>
              <a:t>or disclosure of a sentinel event</a:t>
            </a:r>
            <a:r>
              <a:rPr lang="en-US" dirty="0">
                <a:solidFill>
                  <a:srgbClr val="55565A"/>
                </a:solidFill>
              </a:rPr>
              <a:t> and mandated report to a third party (e.g., abuse or neglect with report to state agency) with initiation of discussion of the sentinel event and/or report with patient and other visit </a:t>
            </a:r>
            <a:r>
              <a:rPr lang="en-US" dirty="0" smtClean="0">
                <a:solidFill>
                  <a:srgbClr val="55565A"/>
                </a:solidFill>
              </a:rPr>
              <a:t>participants</a:t>
            </a:r>
          </a:p>
          <a:p>
            <a:pPr marL="171450" indent="-171450">
              <a:buFont typeface="Arial" panose="020B0604020202020204" pitchFamily="34" charset="0"/>
              <a:buChar char="•"/>
            </a:pPr>
            <a:endParaRPr lang="en-US" sz="800" dirty="0">
              <a:solidFill>
                <a:srgbClr val="55565A"/>
              </a:solidFill>
            </a:endParaRPr>
          </a:p>
          <a:p>
            <a:pPr marL="285750" indent="-285750">
              <a:buFont typeface="Arial" panose="020B0604020202020204" pitchFamily="34" charset="0"/>
              <a:buChar char="•"/>
            </a:pPr>
            <a:r>
              <a:rPr lang="en-US" u="sng" dirty="0" smtClean="0">
                <a:solidFill>
                  <a:srgbClr val="55565A"/>
                </a:solidFill>
              </a:rPr>
              <a:t>Use </a:t>
            </a:r>
            <a:r>
              <a:rPr lang="en-US" u="sng" dirty="0">
                <a:solidFill>
                  <a:srgbClr val="55565A"/>
                </a:solidFill>
              </a:rPr>
              <a:t>of play equipment, physical devices, interpreter or translator</a:t>
            </a:r>
            <a:r>
              <a:rPr lang="en-US" dirty="0">
                <a:solidFill>
                  <a:srgbClr val="55565A"/>
                </a:solidFill>
              </a:rPr>
              <a:t> to overcome barriers to diagnostic or therapeutic interaction with a patient who is not fluent in the same language or who has not developed or lost expressive or receptive language skills to use or understand typical </a:t>
            </a:r>
            <a:r>
              <a:rPr lang="en-US" dirty="0" smtClean="0">
                <a:solidFill>
                  <a:srgbClr val="55565A"/>
                </a:solidFill>
              </a:rPr>
              <a:t>language</a:t>
            </a:r>
            <a:endParaRPr lang="en-US" dirty="0">
              <a:solidFill>
                <a:srgbClr val="55565A"/>
              </a:solidFill>
            </a:endParaRPr>
          </a:p>
          <a:p>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3333902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47</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Interactive Complexity  Continued</a:t>
            </a:r>
            <a:endParaRPr lang="en-US" sz="2800" dirty="0">
              <a:solidFill>
                <a:schemeClr val="accent1"/>
              </a:solidFill>
            </a:endParaRPr>
          </a:p>
        </p:txBody>
      </p:sp>
      <p:sp>
        <p:nvSpPr>
          <p:cNvPr id="4" name="TextBox 3"/>
          <p:cNvSpPr txBox="1"/>
          <p:nvPr/>
        </p:nvSpPr>
        <p:spPr>
          <a:xfrm>
            <a:off x="464025" y="1187355"/>
            <a:ext cx="8243247" cy="4247317"/>
          </a:xfrm>
          <a:prstGeom prst="rect">
            <a:avLst/>
          </a:prstGeom>
          <a:noFill/>
        </p:spPr>
        <p:txBody>
          <a:bodyPr wrap="square" rtlCol="0">
            <a:spAutoFit/>
          </a:bodyPr>
          <a:lstStyle/>
          <a:p>
            <a:r>
              <a:rPr lang="en-US" dirty="0">
                <a:solidFill>
                  <a:srgbClr val="55565A"/>
                </a:solidFill>
              </a:rPr>
              <a:t>Interactive complexity is often present with patients who: </a:t>
            </a:r>
          </a:p>
          <a:p>
            <a:pPr marL="285750" indent="-285750">
              <a:buFont typeface="Arial" panose="020B0604020202020204" pitchFamily="34" charset="0"/>
              <a:buChar char="•"/>
            </a:pPr>
            <a:r>
              <a:rPr lang="en-US" dirty="0" smtClean="0">
                <a:solidFill>
                  <a:srgbClr val="55565A"/>
                </a:solidFill>
              </a:rPr>
              <a:t>Have </a:t>
            </a:r>
            <a:r>
              <a:rPr lang="en-US" dirty="0">
                <a:solidFill>
                  <a:srgbClr val="55565A"/>
                </a:solidFill>
              </a:rPr>
              <a:t>other individuals legally responsible for their care, such as minors or adults with guardians, or </a:t>
            </a:r>
          </a:p>
          <a:p>
            <a:pPr marL="285750" indent="-285750">
              <a:buFont typeface="Arial" panose="020B0604020202020204" pitchFamily="34" charset="0"/>
              <a:buChar char="•"/>
            </a:pPr>
            <a:r>
              <a:rPr lang="en-US" dirty="0" smtClean="0">
                <a:solidFill>
                  <a:srgbClr val="55565A"/>
                </a:solidFill>
              </a:rPr>
              <a:t>Request </a:t>
            </a:r>
            <a:r>
              <a:rPr lang="en-US" dirty="0">
                <a:solidFill>
                  <a:srgbClr val="55565A"/>
                </a:solidFill>
              </a:rPr>
              <a:t>others to be involved in their care during the visit, such as adults accompanied by one or more participating family members or interpreter or language translator, or </a:t>
            </a:r>
          </a:p>
          <a:p>
            <a:pPr marL="285750" indent="-285750">
              <a:buFont typeface="Arial" panose="020B0604020202020204" pitchFamily="34" charset="0"/>
              <a:buChar char="•"/>
            </a:pPr>
            <a:r>
              <a:rPr lang="en-US" dirty="0" smtClean="0">
                <a:solidFill>
                  <a:srgbClr val="55565A"/>
                </a:solidFill>
              </a:rPr>
              <a:t>Require </a:t>
            </a:r>
            <a:r>
              <a:rPr lang="en-US" dirty="0">
                <a:solidFill>
                  <a:srgbClr val="55565A"/>
                </a:solidFill>
              </a:rPr>
              <a:t>the involvement of other third parties, such as child welfare agencies, parole or probation officers, or </a:t>
            </a:r>
            <a:r>
              <a:rPr lang="en-US" dirty="0" smtClean="0">
                <a:solidFill>
                  <a:srgbClr val="55565A"/>
                </a:solidFill>
              </a:rPr>
              <a:t>schools </a:t>
            </a:r>
            <a:endParaRPr lang="en-US" dirty="0">
              <a:solidFill>
                <a:srgbClr val="55565A"/>
              </a:solidFill>
            </a:endParaRPr>
          </a:p>
          <a:p>
            <a:r>
              <a:rPr lang="en-US" dirty="0">
                <a:solidFill>
                  <a:srgbClr val="55565A"/>
                </a:solidFill>
              </a:rPr>
              <a:t> </a:t>
            </a:r>
          </a:p>
          <a:p>
            <a:r>
              <a:rPr lang="en-US" dirty="0">
                <a:solidFill>
                  <a:srgbClr val="55565A"/>
                </a:solidFill>
              </a:rPr>
              <a:t>The following examples are NOT interactive complexity: </a:t>
            </a:r>
          </a:p>
          <a:p>
            <a:pPr marL="285750" indent="-285750">
              <a:buFont typeface="Arial" panose="020B0604020202020204" pitchFamily="34" charset="0"/>
              <a:buChar char="•"/>
            </a:pPr>
            <a:r>
              <a:rPr lang="en-US" dirty="0" smtClean="0">
                <a:solidFill>
                  <a:srgbClr val="55565A"/>
                </a:solidFill>
              </a:rPr>
              <a:t>Multiple </a:t>
            </a:r>
            <a:r>
              <a:rPr lang="en-US" dirty="0">
                <a:solidFill>
                  <a:srgbClr val="55565A"/>
                </a:solidFill>
              </a:rPr>
              <a:t>participants in the visit with straightforward </a:t>
            </a:r>
            <a:r>
              <a:rPr lang="en-US" dirty="0" smtClean="0">
                <a:solidFill>
                  <a:srgbClr val="55565A"/>
                </a:solidFill>
              </a:rPr>
              <a:t>communication</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Patient </a:t>
            </a:r>
            <a:r>
              <a:rPr lang="en-US" dirty="0">
                <a:solidFill>
                  <a:srgbClr val="55565A"/>
                </a:solidFill>
              </a:rPr>
              <a:t>attends visit individually with no sentinel event or language </a:t>
            </a:r>
            <a:r>
              <a:rPr lang="en-US" dirty="0" smtClean="0">
                <a:solidFill>
                  <a:srgbClr val="55565A"/>
                </a:solidFill>
              </a:rPr>
              <a:t>barriers </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Treatment </a:t>
            </a:r>
            <a:r>
              <a:rPr lang="en-US" dirty="0">
                <a:solidFill>
                  <a:srgbClr val="55565A"/>
                </a:solidFill>
              </a:rPr>
              <a:t>plan explained during the visit and understood without significant interference by caretaker emotions or </a:t>
            </a:r>
            <a:r>
              <a:rPr lang="en-US" dirty="0" smtClean="0">
                <a:solidFill>
                  <a:srgbClr val="55565A"/>
                </a:solidFill>
              </a:rPr>
              <a:t>behaviors</a:t>
            </a:r>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1172741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48</a:t>
            </a:fld>
            <a:endParaRPr dirty="0">
              <a:solidFill>
                <a:srgbClr val="55565A"/>
              </a:solidFill>
            </a:endParaRPr>
          </a:p>
        </p:txBody>
      </p:sp>
      <p:sp>
        <p:nvSpPr>
          <p:cNvPr id="3" name="Title 2"/>
          <p:cNvSpPr>
            <a:spLocks noGrp="1"/>
          </p:cNvSpPr>
          <p:nvPr>
            <p:ph type="title"/>
          </p:nvPr>
        </p:nvSpPr>
        <p:spPr>
          <a:xfrm>
            <a:off x="488682" y="345742"/>
            <a:ext cx="6458027" cy="620358"/>
          </a:xfrm>
        </p:spPr>
        <p:txBody>
          <a:bodyPr/>
          <a:lstStyle/>
          <a:p>
            <a:r>
              <a:rPr lang="en-US" altLang="en-US" sz="2800" dirty="0" smtClean="0">
                <a:solidFill>
                  <a:schemeClr val="accent1"/>
                </a:solidFill>
              </a:rPr>
              <a:t>Place of Service Codes</a:t>
            </a:r>
            <a:endParaRPr lang="en-US" sz="2800" dirty="0">
              <a:solidFill>
                <a:schemeClr val="accent1"/>
              </a:solidFill>
            </a:endParaRPr>
          </a:p>
        </p:txBody>
      </p:sp>
      <p:sp>
        <p:nvSpPr>
          <p:cNvPr id="4" name="TextBox 3"/>
          <p:cNvSpPr txBox="1"/>
          <p:nvPr/>
        </p:nvSpPr>
        <p:spPr>
          <a:xfrm>
            <a:off x="436728" y="1105469"/>
            <a:ext cx="8175009" cy="5201424"/>
          </a:xfrm>
          <a:prstGeom prst="rect">
            <a:avLst/>
          </a:prstGeom>
          <a:noFill/>
        </p:spPr>
        <p:txBody>
          <a:bodyPr wrap="square" rtlCol="0">
            <a:spAutoFit/>
          </a:bodyPr>
          <a:lstStyle/>
          <a:p>
            <a:r>
              <a:rPr lang="en-US" dirty="0">
                <a:solidFill>
                  <a:srgbClr val="55565A"/>
                </a:solidFill>
              </a:rPr>
              <a:t>Providers must accurately identify and report on each claim detail line where a service took place using the most appropriate CMS place of service code. </a:t>
            </a:r>
            <a:endParaRPr lang="en-US" dirty="0" smtClean="0">
              <a:solidFill>
                <a:srgbClr val="55565A"/>
              </a:solidFill>
            </a:endParaRPr>
          </a:p>
          <a:p>
            <a:r>
              <a:rPr lang="en-US" dirty="0">
                <a:solidFill>
                  <a:srgbClr val="55565A"/>
                </a:solidFill>
              </a:rPr>
              <a:t> </a:t>
            </a:r>
          </a:p>
          <a:p>
            <a:r>
              <a:rPr lang="en-US" b="1" dirty="0">
                <a:solidFill>
                  <a:srgbClr val="55565A"/>
                </a:solidFill>
              </a:rPr>
              <a:t>Services Delivered in an Inpatient or Outpatient Hospital Setting</a:t>
            </a:r>
            <a:r>
              <a:rPr lang="en-US" dirty="0">
                <a:solidFill>
                  <a:srgbClr val="55565A"/>
                </a:solidFill>
              </a:rPr>
              <a:t> </a:t>
            </a:r>
          </a:p>
          <a:p>
            <a:r>
              <a:rPr lang="en-US" dirty="0">
                <a:solidFill>
                  <a:srgbClr val="55565A"/>
                </a:solidFill>
              </a:rPr>
              <a:t>If a provider wishes to provide services in an inpatient or outpatient hospital setting, they must contract with the hospital to receive reimbursement for those services, as the payment of these services is included in the payment to the facility. </a:t>
            </a:r>
          </a:p>
          <a:p>
            <a:r>
              <a:rPr lang="en-US" dirty="0">
                <a:solidFill>
                  <a:srgbClr val="55565A"/>
                </a:solidFill>
              </a:rPr>
              <a:t> </a:t>
            </a:r>
          </a:p>
          <a:p>
            <a:r>
              <a:rPr lang="en-US" b="1" dirty="0">
                <a:solidFill>
                  <a:srgbClr val="55565A"/>
                </a:solidFill>
              </a:rPr>
              <a:t>“Other Place of Service” Setting </a:t>
            </a:r>
          </a:p>
          <a:p>
            <a:r>
              <a:rPr lang="en-US" dirty="0">
                <a:solidFill>
                  <a:srgbClr val="55565A"/>
                </a:solidFill>
              </a:rPr>
              <a:t>Place of service “99-Other Place of Service” has been redefined for Ohio Medicaid as Community.</a:t>
            </a:r>
          </a:p>
          <a:p>
            <a:r>
              <a:rPr lang="en-US" dirty="0">
                <a:solidFill>
                  <a:srgbClr val="55565A"/>
                </a:solidFill>
              </a:rPr>
              <a:t> </a:t>
            </a:r>
          </a:p>
          <a:p>
            <a:pPr marL="285750" indent="-285750">
              <a:buFont typeface="Arial" panose="020B0604020202020204" pitchFamily="34" charset="0"/>
              <a:buChar char="•"/>
            </a:pPr>
            <a:r>
              <a:rPr lang="en-US" sz="1600" dirty="0">
                <a:solidFill>
                  <a:srgbClr val="55565A"/>
                </a:solidFill>
              </a:rPr>
              <a:t>POS Code 99 may only be used when a more specific place of service is not </a:t>
            </a:r>
            <a:r>
              <a:rPr lang="en-US" sz="1600" dirty="0" smtClean="0">
                <a:solidFill>
                  <a:srgbClr val="55565A"/>
                </a:solidFill>
              </a:rPr>
              <a:t>available </a:t>
            </a:r>
          </a:p>
          <a:p>
            <a:pPr marL="285750" indent="-285750">
              <a:buFont typeface="Arial" panose="020B0604020202020204" pitchFamily="34" charset="0"/>
              <a:buChar char="•"/>
            </a:pPr>
            <a:r>
              <a:rPr lang="en-US" sz="1600" dirty="0" smtClean="0">
                <a:solidFill>
                  <a:srgbClr val="55565A"/>
                </a:solidFill>
              </a:rPr>
              <a:t>POS Code </a:t>
            </a:r>
            <a:r>
              <a:rPr lang="en-US" sz="1600" dirty="0">
                <a:solidFill>
                  <a:srgbClr val="55565A"/>
                </a:solidFill>
              </a:rPr>
              <a:t>99 shall not be used to provide services to a recipient of any age if the recipient is in custody and held involuntarily through the operation of law enforcement authorities in a public </a:t>
            </a:r>
            <a:r>
              <a:rPr lang="en-US" sz="1600" dirty="0" smtClean="0">
                <a:solidFill>
                  <a:srgbClr val="55565A"/>
                </a:solidFill>
              </a:rPr>
              <a:t>institution</a:t>
            </a:r>
            <a:endParaRPr lang="en-US" sz="1600"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3102734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49</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a:solidFill>
                  <a:schemeClr val="accent1"/>
                </a:solidFill>
              </a:rPr>
              <a:t>Claims Detail Rollup for Same Day Services </a:t>
            </a:r>
          </a:p>
        </p:txBody>
      </p:sp>
      <p:sp>
        <p:nvSpPr>
          <p:cNvPr id="4" name="TextBox 3"/>
          <p:cNvSpPr txBox="1"/>
          <p:nvPr/>
        </p:nvSpPr>
        <p:spPr>
          <a:xfrm>
            <a:off x="436728" y="1105469"/>
            <a:ext cx="8175009" cy="4801314"/>
          </a:xfrm>
          <a:prstGeom prst="rect">
            <a:avLst/>
          </a:prstGeom>
          <a:noFill/>
        </p:spPr>
        <p:txBody>
          <a:bodyPr wrap="square" rtlCol="0">
            <a:spAutoFit/>
          </a:bodyPr>
          <a:lstStyle/>
          <a:p>
            <a:r>
              <a:rPr lang="en-US" dirty="0">
                <a:solidFill>
                  <a:srgbClr val="55565A"/>
                </a:solidFill>
              </a:rPr>
              <a:t>When the same service(s) are provided to the same patient on the same day, claims need to be “rolled up” and submitted as one detail line even if the services are not provided continuously on the same day. </a:t>
            </a:r>
            <a:endParaRPr lang="en-US" dirty="0" smtClean="0">
              <a:solidFill>
                <a:srgbClr val="55565A"/>
              </a:solidFill>
            </a:endParaRPr>
          </a:p>
          <a:p>
            <a:endParaRPr lang="en-US" dirty="0" smtClean="0">
              <a:solidFill>
                <a:srgbClr val="55565A"/>
              </a:solidFill>
            </a:endParaRPr>
          </a:p>
          <a:p>
            <a:r>
              <a:rPr lang="en-US" dirty="0">
                <a:solidFill>
                  <a:srgbClr val="55565A"/>
                </a:solidFill>
              </a:rPr>
              <a:t>T</a:t>
            </a:r>
            <a:r>
              <a:rPr lang="en-US" dirty="0" smtClean="0">
                <a:solidFill>
                  <a:srgbClr val="55565A"/>
                </a:solidFill>
              </a:rPr>
              <a:t>he </a:t>
            </a:r>
            <a:r>
              <a:rPr lang="en-US" dirty="0">
                <a:solidFill>
                  <a:srgbClr val="55565A"/>
                </a:solidFill>
              </a:rPr>
              <a:t>implementation of rendering practitioner NPI, supervisor NPI, and practitioner modifier (U modifier) requirements </a:t>
            </a:r>
            <a:r>
              <a:rPr lang="en-US" dirty="0" smtClean="0">
                <a:solidFill>
                  <a:srgbClr val="55565A"/>
                </a:solidFill>
              </a:rPr>
              <a:t>changed </a:t>
            </a:r>
            <a:r>
              <a:rPr lang="en-US" dirty="0">
                <a:solidFill>
                  <a:srgbClr val="55565A"/>
                </a:solidFill>
              </a:rPr>
              <a:t>the claims rolling process </a:t>
            </a:r>
            <a:r>
              <a:rPr lang="en-US" dirty="0">
                <a:solidFill>
                  <a:srgbClr val="E87722"/>
                </a:solidFill>
              </a:rPr>
              <a:t>effective </a:t>
            </a:r>
            <a:r>
              <a:rPr lang="en-US" dirty="0" smtClean="0">
                <a:solidFill>
                  <a:srgbClr val="E87722"/>
                </a:solidFill>
              </a:rPr>
              <a:t>January </a:t>
            </a:r>
            <a:r>
              <a:rPr lang="en-US" dirty="0">
                <a:solidFill>
                  <a:srgbClr val="E87722"/>
                </a:solidFill>
              </a:rPr>
              <a:t>1, </a:t>
            </a:r>
            <a:r>
              <a:rPr lang="en-US" dirty="0" smtClean="0">
                <a:solidFill>
                  <a:srgbClr val="E87722"/>
                </a:solidFill>
              </a:rPr>
              <a:t>2018</a:t>
            </a:r>
            <a:r>
              <a:rPr lang="en-US" dirty="0" smtClean="0">
                <a:solidFill>
                  <a:srgbClr val="55565A"/>
                </a:solidFill>
              </a:rPr>
              <a:t>. </a:t>
            </a:r>
          </a:p>
          <a:p>
            <a:endParaRPr lang="en-US" dirty="0">
              <a:solidFill>
                <a:srgbClr val="55565A"/>
              </a:solidFill>
            </a:endParaRPr>
          </a:p>
          <a:p>
            <a:r>
              <a:rPr lang="en-US" dirty="0" smtClean="0">
                <a:solidFill>
                  <a:srgbClr val="55565A"/>
                </a:solidFill>
              </a:rPr>
              <a:t>Services </a:t>
            </a:r>
            <a:r>
              <a:rPr lang="en-US" dirty="0">
                <a:solidFill>
                  <a:srgbClr val="55565A"/>
                </a:solidFill>
              </a:rPr>
              <a:t>that need to be rolled must be rolled by the same date of service, same client, same HCPCS code, same modifier(s), same individual rendering practitioner NPI, same supervisor NPI, and same place of service. </a:t>
            </a:r>
            <a:endParaRPr lang="en-US" dirty="0" smtClean="0">
              <a:solidFill>
                <a:srgbClr val="55565A"/>
              </a:solidFill>
            </a:endParaRPr>
          </a:p>
          <a:p>
            <a:endParaRPr lang="en-US" dirty="0" smtClean="0">
              <a:solidFill>
                <a:srgbClr val="55565A"/>
              </a:solidFill>
            </a:endParaRPr>
          </a:p>
          <a:p>
            <a:endParaRPr lang="en-US" dirty="0">
              <a:solidFill>
                <a:srgbClr val="55565A"/>
              </a:solidFill>
            </a:endParaRPr>
          </a:p>
          <a:p>
            <a:pPr marL="285750" indent="-285750">
              <a:buFont typeface="Wingdings" panose="05000000000000000000" pitchFamily="2" charset="2"/>
              <a:buChar char="v"/>
            </a:pPr>
            <a:r>
              <a:rPr lang="en-US" dirty="0">
                <a:solidFill>
                  <a:srgbClr val="55565A"/>
                </a:solidFill>
              </a:rPr>
              <a:t>When more than one practitioner is facilitating an IOP and/or PH group counseling service, claims are billed under the highest level practitioner.</a:t>
            </a:r>
          </a:p>
          <a:p>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1618603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1920"/>
            <a:ext cx="5186680" cy="2689656"/>
          </a:xfrm>
        </p:spPr>
        <p:txBody>
          <a:bodyPr/>
          <a:lstStyle/>
          <a:p>
            <a:r>
              <a:rPr lang="en-US" sz="3600" dirty="0" smtClean="0">
                <a:solidFill>
                  <a:schemeClr val="accent1"/>
                </a:solidFill>
              </a:rPr>
              <a:t>Behavioral Health Services</a:t>
            </a:r>
            <a:endParaRPr lang="en-US" sz="3600" dirty="0">
              <a:solidFill>
                <a:schemeClr val="accent1"/>
              </a:solidFill>
            </a:endParaRPr>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5</a:t>
            </a:fld>
            <a:endParaRPr lang="en-US" dirty="0"/>
          </a:p>
        </p:txBody>
      </p:sp>
    </p:spTree>
    <p:extLst>
      <p:ext uri="{BB962C8B-B14F-4D97-AF65-F5344CB8AC3E}">
        <p14:creationId xmlns:p14="http://schemas.microsoft.com/office/powerpoint/2010/main" val="394427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50</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a:solidFill>
                  <a:schemeClr val="accent1"/>
                </a:solidFill>
              </a:rPr>
              <a:t>Claims Detail </a:t>
            </a:r>
            <a:r>
              <a:rPr lang="en-US" sz="2800" dirty="0" smtClean="0">
                <a:solidFill>
                  <a:schemeClr val="accent1"/>
                </a:solidFill>
              </a:rPr>
              <a:t>Rollup: Example 1 </a:t>
            </a:r>
            <a:endParaRPr lang="en-US" sz="2800" dirty="0">
              <a:solidFill>
                <a:schemeClr val="accent1"/>
              </a:solidFill>
            </a:endParaRPr>
          </a:p>
        </p:txBody>
      </p:sp>
      <p:sp>
        <p:nvSpPr>
          <p:cNvPr id="4" name="TextBox 3"/>
          <p:cNvSpPr txBox="1"/>
          <p:nvPr/>
        </p:nvSpPr>
        <p:spPr>
          <a:xfrm>
            <a:off x="436728" y="1119117"/>
            <a:ext cx="8407021" cy="1200329"/>
          </a:xfrm>
          <a:prstGeom prst="rect">
            <a:avLst/>
          </a:prstGeom>
          <a:noFill/>
        </p:spPr>
        <p:txBody>
          <a:bodyPr wrap="square" rtlCol="0">
            <a:spAutoFit/>
          </a:bodyPr>
          <a:lstStyle/>
          <a:p>
            <a:r>
              <a:rPr lang="en-US" dirty="0" smtClean="0">
                <a:solidFill>
                  <a:srgbClr val="55565A"/>
                </a:solidFill>
              </a:rPr>
              <a:t>Amy </a:t>
            </a:r>
            <a:r>
              <a:rPr lang="en-US" dirty="0">
                <a:solidFill>
                  <a:srgbClr val="55565A"/>
                </a:solidFill>
              </a:rPr>
              <a:t>Smith, RN (NPI 9876543210) and John Jones, RN (NPI 9876543211) each provide two 15-minute nursing services (H2019) to Betty Brown. The correct way to bill these services is by submitting </a:t>
            </a:r>
            <a:r>
              <a:rPr lang="en-US" u="sng" dirty="0">
                <a:solidFill>
                  <a:srgbClr val="55565A"/>
                </a:solidFill>
              </a:rPr>
              <a:t>two detail lines on a single claim</a:t>
            </a:r>
            <a:r>
              <a:rPr lang="en-US" dirty="0">
                <a:solidFill>
                  <a:srgbClr val="55565A"/>
                </a:solidFill>
              </a:rPr>
              <a:t>. </a:t>
            </a:r>
          </a:p>
          <a:p>
            <a:endParaRPr lang="en-US" dirty="0">
              <a:solidFill>
                <a:srgbClr val="55565A"/>
              </a:solidFill>
            </a:endParaRPr>
          </a:p>
        </p:txBody>
      </p:sp>
      <p:sp>
        <p:nvSpPr>
          <p:cNvPr id="5" name="TextBox 4"/>
          <p:cNvSpPr txBox="1"/>
          <p:nvPr/>
        </p:nvSpPr>
        <p:spPr>
          <a:xfrm>
            <a:off x="436727" y="3593911"/>
            <a:ext cx="8407022" cy="233910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55565A"/>
                </a:solidFill>
              </a:rPr>
              <a:t>It </a:t>
            </a:r>
            <a:r>
              <a:rPr lang="en-US" dirty="0">
                <a:solidFill>
                  <a:srgbClr val="55565A"/>
                </a:solidFill>
              </a:rPr>
              <a:t>would be inappropriate to roll these services under either just Amy or John and bill 4 units of H2019 since Amy and John are separately enrolled in MITS with their own unique </a:t>
            </a:r>
            <a:r>
              <a:rPr lang="en-US" dirty="0" err="1" smtClean="0">
                <a:solidFill>
                  <a:srgbClr val="55565A"/>
                </a:solidFill>
              </a:rPr>
              <a:t>NPIs</a:t>
            </a:r>
            <a:endParaRPr lang="en-US" dirty="0" smtClean="0">
              <a:solidFill>
                <a:srgbClr val="55565A"/>
              </a:solidFill>
            </a:endParaRPr>
          </a:p>
          <a:p>
            <a:pPr marL="171450" indent="-171450">
              <a:buFont typeface="Arial" panose="020B0604020202020204" pitchFamily="34" charset="0"/>
              <a:buChar char="•"/>
            </a:pPr>
            <a:endParaRPr lang="en-US" sz="1000" dirty="0">
              <a:solidFill>
                <a:srgbClr val="55565A"/>
              </a:solidFill>
            </a:endParaRPr>
          </a:p>
          <a:p>
            <a:pPr marL="285750" indent="-285750">
              <a:buFont typeface="Arial" panose="020B0604020202020204" pitchFamily="34" charset="0"/>
              <a:buChar char="•"/>
            </a:pPr>
            <a:r>
              <a:rPr lang="en-US" dirty="0">
                <a:solidFill>
                  <a:srgbClr val="55565A"/>
                </a:solidFill>
              </a:rPr>
              <a:t>Claims with practitioners who are not required to individually enroll in Medicaid are rolled at the same date of service, same supervisor NPI, same place of service, same practitioner and other modifier(s</a:t>
            </a:r>
            <a:r>
              <a:rPr lang="en-US" dirty="0" smtClean="0">
                <a:solidFill>
                  <a:srgbClr val="55565A"/>
                </a:solidFill>
              </a:rPr>
              <a:t>)</a:t>
            </a:r>
          </a:p>
          <a:p>
            <a:pPr marL="171450" indent="-171450">
              <a:buFont typeface="Arial" panose="020B0604020202020204" pitchFamily="34" charset="0"/>
              <a:buChar char="•"/>
            </a:pPr>
            <a:endParaRPr lang="en-US" sz="1000" dirty="0">
              <a:solidFill>
                <a:srgbClr val="55565A"/>
              </a:solidFill>
            </a:endParaRPr>
          </a:p>
          <a:p>
            <a:endParaRPr lang="en-US" dirty="0" smtClean="0">
              <a:solidFill>
                <a:srgbClr val="55565A"/>
              </a:solidFill>
            </a:endParaRPr>
          </a:p>
        </p:txBody>
      </p:sp>
      <p:sp>
        <p:nvSpPr>
          <p:cNvPr id="6" name="Rounded Rectangle 5"/>
          <p:cNvSpPr/>
          <p:nvPr/>
        </p:nvSpPr>
        <p:spPr>
          <a:xfrm>
            <a:off x="436728" y="2047163"/>
            <a:ext cx="8175008" cy="14239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AutoNum type="arabicPeriod"/>
            </a:pPr>
            <a:r>
              <a:rPr lang="en-US" b="1" dirty="0" smtClean="0">
                <a:solidFill>
                  <a:srgbClr val="FFFFFF"/>
                </a:solidFill>
              </a:rPr>
              <a:t>Claim </a:t>
            </a:r>
            <a:r>
              <a:rPr lang="en-US" b="1" dirty="0">
                <a:solidFill>
                  <a:srgbClr val="FFFFFF"/>
                </a:solidFill>
              </a:rPr>
              <a:t>detail one would be: Amy Smith, RN, NPI in rendering provider field: 9876543210, with two units of H2019. </a:t>
            </a:r>
            <a:endParaRPr lang="en-US" b="1" dirty="0" smtClean="0">
              <a:solidFill>
                <a:srgbClr val="FFFFFF"/>
              </a:solidFill>
            </a:endParaRPr>
          </a:p>
          <a:p>
            <a:pPr marL="342900" indent="-342900">
              <a:buFontTx/>
              <a:buAutoNum type="arabicPeriod"/>
            </a:pPr>
            <a:endParaRPr lang="en-US" sz="800" b="1" dirty="0">
              <a:solidFill>
                <a:srgbClr val="FFFFFF"/>
              </a:solidFill>
            </a:endParaRPr>
          </a:p>
          <a:p>
            <a:pPr marL="341313" indent="-287338"/>
            <a:r>
              <a:rPr lang="en-US" b="1" dirty="0">
                <a:solidFill>
                  <a:srgbClr val="FFFFFF"/>
                </a:solidFill>
              </a:rPr>
              <a:t>2. Second claim detail would be: John Jones, RN, NPI in rendering provider field: 9876543211, with two units of H2019. </a:t>
            </a:r>
          </a:p>
        </p:txBody>
      </p:sp>
    </p:spTree>
    <p:extLst>
      <p:ext uri="{BB962C8B-B14F-4D97-AF65-F5344CB8AC3E}">
        <p14:creationId xmlns:p14="http://schemas.microsoft.com/office/powerpoint/2010/main" val="2465665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51</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a:solidFill>
                  <a:schemeClr val="accent1"/>
                </a:solidFill>
              </a:rPr>
              <a:t>Claims Detail </a:t>
            </a:r>
            <a:r>
              <a:rPr lang="en-US" sz="2800" dirty="0" smtClean="0">
                <a:solidFill>
                  <a:schemeClr val="accent1"/>
                </a:solidFill>
              </a:rPr>
              <a:t>Rollup: Example 2 </a:t>
            </a:r>
            <a:endParaRPr lang="en-US" sz="2800" dirty="0">
              <a:solidFill>
                <a:schemeClr val="accent1"/>
              </a:solidFill>
            </a:endParaRPr>
          </a:p>
        </p:txBody>
      </p:sp>
      <p:sp>
        <p:nvSpPr>
          <p:cNvPr id="4" name="TextBox 3"/>
          <p:cNvSpPr txBox="1"/>
          <p:nvPr/>
        </p:nvSpPr>
        <p:spPr>
          <a:xfrm>
            <a:off x="436728" y="1255595"/>
            <a:ext cx="8407021" cy="2862322"/>
          </a:xfrm>
          <a:prstGeom prst="rect">
            <a:avLst/>
          </a:prstGeom>
          <a:noFill/>
        </p:spPr>
        <p:txBody>
          <a:bodyPr wrap="square" rtlCol="0">
            <a:spAutoFit/>
          </a:bodyPr>
          <a:lstStyle/>
          <a:p>
            <a:r>
              <a:rPr lang="en-US" dirty="0">
                <a:solidFill>
                  <a:srgbClr val="55565A"/>
                </a:solidFill>
              </a:rPr>
              <a:t>Two different LSWs provide individual CPST to the same client on the same day under the same supervisor and at the same place of service (office</a:t>
            </a:r>
            <a:r>
              <a:rPr lang="en-US" dirty="0" smtClean="0">
                <a:solidFill>
                  <a:srgbClr val="55565A"/>
                </a:solidFill>
              </a:rPr>
              <a:t>).</a:t>
            </a:r>
          </a:p>
          <a:p>
            <a:endParaRPr lang="en-US" dirty="0">
              <a:solidFill>
                <a:srgbClr val="55565A"/>
              </a:solidFill>
            </a:endParaRPr>
          </a:p>
          <a:p>
            <a:r>
              <a:rPr lang="en-US" dirty="0" smtClean="0">
                <a:solidFill>
                  <a:srgbClr val="55565A"/>
                </a:solidFill>
              </a:rPr>
              <a:t>These </a:t>
            </a:r>
            <a:r>
              <a:rPr lang="en-US" dirty="0">
                <a:solidFill>
                  <a:srgbClr val="55565A"/>
                </a:solidFill>
              </a:rPr>
              <a:t>services must be rolled as they use the same practitioner modifier (U4) and the rendering provider field is blank. </a:t>
            </a:r>
            <a:endParaRPr lang="en-US" dirty="0" smtClean="0">
              <a:solidFill>
                <a:srgbClr val="55565A"/>
              </a:solidFill>
            </a:endParaRPr>
          </a:p>
          <a:p>
            <a:endParaRPr lang="en-US" dirty="0">
              <a:solidFill>
                <a:srgbClr val="55565A"/>
              </a:solidFill>
            </a:endParaRPr>
          </a:p>
          <a:p>
            <a:r>
              <a:rPr lang="en-US" dirty="0" smtClean="0">
                <a:solidFill>
                  <a:srgbClr val="55565A"/>
                </a:solidFill>
              </a:rPr>
              <a:t>However</a:t>
            </a:r>
            <a:r>
              <a:rPr lang="en-US" dirty="0">
                <a:solidFill>
                  <a:srgbClr val="55565A"/>
                </a:solidFill>
              </a:rPr>
              <a:t>, if a LSW and a LPC provide individual CPST to the same client on the same day, those services may </a:t>
            </a:r>
            <a:r>
              <a:rPr lang="en-US" dirty="0" smtClean="0">
                <a:solidFill>
                  <a:srgbClr val="55565A"/>
                </a:solidFill>
              </a:rPr>
              <a:t>not </a:t>
            </a:r>
            <a:r>
              <a:rPr lang="en-US" dirty="0">
                <a:solidFill>
                  <a:srgbClr val="55565A"/>
                </a:solidFill>
              </a:rPr>
              <a:t>be rolled because the practitioner modifiers are different (U4 and U2, respectively).</a:t>
            </a:r>
          </a:p>
          <a:p>
            <a:endParaRPr lang="en-US" dirty="0">
              <a:solidFill>
                <a:srgbClr val="55565A"/>
              </a:solidFill>
            </a:endParaRPr>
          </a:p>
        </p:txBody>
      </p:sp>
    </p:spTree>
    <p:extLst>
      <p:ext uri="{BB962C8B-B14F-4D97-AF65-F5344CB8AC3E}">
        <p14:creationId xmlns:p14="http://schemas.microsoft.com/office/powerpoint/2010/main" val="3527493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52</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National Drug Code (NDC)</a:t>
            </a:r>
            <a:endParaRPr lang="en-US" sz="2800" dirty="0">
              <a:solidFill>
                <a:schemeClr val="accent1"/>
              </a:solidFill>
            </a:endParaRPr>
          </a:p>
        </p:txBody>
      </p:sp>
      <p:sp>
        <p:nvSpPr>
          <p:cNvPr id="4" name="TextBox 3"/>
          <p:cNvSpPr txBox="1"/>
          <p:nvPr/>
        </p:nvSpPr>
        <p:spPr>
          <a:xfrm>
            <a:off x="464025" y="1187355"/>
            <a:ext cx="8243247"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55565A"/>
                </a:solidFill>
              </a:rPr>
              <a:t>With the exception of hospital claims, federal law requires that any code for a drug covered by Medicaid must be submitted with the </a:t>
            </a:r>
            <a:r>
              <a:rPr lang="en-US" b="1" dirty="0">
                <a:solidFill>
                  <a:srgbClr val="E87722"/>
                </a:solidFill>
              </a:rPr>
              <a:t>11-digit NDC </a:t>
            </a:r>
            <a:r>
              <a:rPr lang="en-US" dirty="0">
                <a:solidFill>
                  <a:srgbClr val="55565A"/>
                </a:solidFill>
              </a:rPr>
              <a:t>assigned to each drug </a:t>
            </a:r>
            <a:r>
              <a:rPr lang="en-US" dirty="0" smtClean="0">
                <a:solidFill>
                  <a:srgbClr val="55565A"/>
                </a:solidFill>
              </a:rPr>
              <a:t>package</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The </a:t>
            </a:r>
            <a:r>
              <a:rPr lang="en-US" dirty="0">
                <a:solidFill>
                  <a:srgbClr val="55565A"/>
                </a:solidFill>
              </a:rPr>
              <a:t>NDC specifically identifies the manufacturer, product and package </a:t>
            </a:r>
            <a:r>
              <a:rPr lang="en-US" dirty="0" smtClean="0">
                <a:solidFill>
                  <a:srgbClr val="55565A"/>
                </a:solidFill>
              </a:rPr>
              <a:t>size</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Each </a:t>
            </a:r>
            <a:r>
              <a:rPr lang="en-US" dirty="0">
                <a:solidFill>
                  <a:srgbClr val="55565A"/>
                </a:solidFill>
              </a:rPr>
              <a:t>NDC is an 11-digit number, sometimes including dashes in the format </a:t>
            </a:r>
            <a:r>
              <a:rPr lang="en-US" dirty="0" smtClean="0">
                <a:solidFill>
                  <a:srgbClr val="55565A"/>
                </a:solidFill>
              </a:rPr>
              <a:t>55555-4444-22</a:t>
            </a: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When </a:t>
            </a:r>
            <a:r>
              <a:rPr lang="en-US" dirty="0">
                <a:solidFill>
                  <a:srgbClr val="55565A"/>
                </a:solidFill>
              </a:rPr>
              <a:t>submitting claims to Medicaid, providers should submit each NDC using the 11-digit NDC </a:t>
            </a:r>
            <a:r>
              <a:rPr lang="en-US" dirty="0">
                <a:solidFill>
                  <a:srgbClr val="E87722"/>
                </a:solidFill>
              </a:rPr>
              <a:t>without</a:t>
            </a:r>
            <a:r>
              <a:rPr lang="en-US" b="1" dirty="0">
                <a:solidFill>
                  <a:srgbClr val="E87722"/>
                </a:solidFill>
              </a:rPr>
              <a:t> </a:t>
            </a:r>
            <a:r>
              <a:rPr lang="en-US" dirty="0">
                <a:solidFill>
                  <a:srgbClr val="E87722"/>
                </a:solidFill>
              </a:rPr>
              <a:t>dashes or </a:t>
            </a:r>
            <a:r>
              <a:rPr lang="en-US" dirty="0" smtClean="0">
                <a:solidFill>
                  <a:srgbClr val="E87722"/>
                </a:solidFill>
              </a:rPr>
              <a:t>spaces</a:t>
            </a:r>
            <a:endParaRPr lang="en-US" dirty="0" smtClean="0">
              <a:solidFill>
                <a:srgbClr val="55565A"/>
              </a:solidFill>
            </a:endParaRPr>
          </a:p>
          <a:p>
            <a:pPr marL="285750" indent="-285750">
              <a:buFont typeface="Arial" panose="020B0604020202020204" pitchFamily="34" charset="0"/>
              <a:buChar char="•"/>
            </a:pP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The </a:t>
            </a:r>
            <a:r>
              <a:rPr lang="en-US" dirty="0">
                <a:solidFill>
                  <a:srgbClr val="55565A"/>
                </a:solidFill>
              </a:rPr>
              <a:t>NDC included on the claim must be the exact NDC that is on the package used by the </a:t>
            </a:r>
            <a:r>
              <a:rPr lang="en-US" dirty="0" smtClean="0">
                <a:solidFill>
                  <a:srgbClr val="55565A"/>
                </a:solidFill>
              </a:rPr>
              <a:t>provider</a:t>
            </a:r>
            <a:endParaRPr lang="en-US" dirty="0">
              <a:solidFill>
                <a:srgbClr val="55565A"/>
              </a:solidFill>
            </a:endParaRPr>
          </a:p>
          <a:p>
            <a:r>
              <a:rPr lang="en-US" dirty="0">
                <a:solidFill>
                  <a:srgbClr val="55565A"/>
                </a:solidFill>
              </a:rPr>
              <a:t>  </a:t>
            </a:r>
          </a:p>
          <a:p>
            <a:pPr marL="285750" indent="-285750">
              <a:buFont typeface="Arial" panose="020B0604020202020204" pitchFamily="34" charset="0"/>
              <a:buChar char="•"/>
            </a:pPr>
            <a:r>
              <a:rPr lang="en-US" dirty="0">
                <a:solidFill>
                  <a:srgbClr val="55565A"/>
                </a:solidFill>
              </a:rPr>
              <a:t>The NDC will be required at the detail level when a claim is submitted with a code that represents a drug (e.g., J-codes and S-codes</a:t>
            </a:r>
            <a:r>
              <a:rPr lang="en-US" dirty="0" smtClean="0">
                <a:solidFill>
                  <a:srgbClr val="55565A"/>
                </a:solidFill>
              </a:rPr>
              <a:t>)</a:t>
            </a:r>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3860351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53</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National Drug Code (NDC)  Continued</a:t>
            </a:r>
            <a:endParaRPr lang="en-US" sz="2800" dirty="0">
              <a:solidFill>
                <a:schemeClr val="accent1"/>
              </a:solidFill>
            </a:endParaRPr>
          </a:p>
        </p:txBody>
      </p:sp>
      <p:sp>
        <p:nvSpPr>
          <p:cNvPr id="4" name="TextBox 3"/>
          <p:cNvSpPr txBox="1"/>
          <p:nvPr/>
        </p:nvSpPr>
        <p:spPr>
          <a:xfrm>
            <a:off x="464025" y="1187355"/>
            <a:ext cx="8243247" cy="3970318"/>
          </a:xfrm>
          <a:prstGeom prst="rect">
            <a:avLst/>
          </a:prstGeom>
          <a:noFill/>
        </p:spPr>
        <p:txBody>
          <a:bodyPr wrap="square" rtlCol="0">
            <a:spAutoFit/>
          </a:bodyPr>
          <a:lstStyle/>
          <a:p>
            <a:r>
              <a:rPr lang="en-US" dirty="0" smtClean="0">
                <a:solidFill>
                  <a:srgbClr val="55565A"/>
                </a:solidFill>
              </a:rPr>
              <a:t>Some </a:t>
            </a:r>
            <a:r>
              <a:rPr lang="en-US" dirty="0">
                <a:solidFill>
                  <a:srgbClr val="55565A"/>
                </a:solidFill>
              </a:rPr>
              <a:t>drug packages include a </a:t>
            </a:r>
            <a:r>
              <a:rPr lang="en-US" b="1" dirty="0">
                <a:solidFill>
                  <a:srgbClr val="E87722"/>
                </a:solidFill>
              </a:rPr>
              <a:t>10-digit NDC</a:t>
            </a:r>
            <a:r>
              <a:rPr lang="en-US" dirty="0">
                <a:solidFill>
                  <a:srgbClr val="55565A"/>
                </a:solidFill>
              </a:rPr>
              <a:t>. In this case, the provider should </a:t>
            </a:r>
            <a:r>
              <a:rPr lang="en-US" u="sng" dirty="0">
                <a:solidFill>
                  <a:srgbClr val="55565A"/>
                </a:solidFill>
              </a:rPr>
              <a:t>convert the 10 digits to 11 digits</a:t>
            </a:r>
            <a:r>
              <a:rPr lang="en-US" dirty="0">
                <a:solidFill>
                  <a:srgbClr val="55565A"/>
                </a:solidFill>
              </a:rPr>
              <a:t> when reporting this on the claim. </a:t>
            </a:r>
            <a:endParaRPr lang="en-US" dirty="0" smtClean="0">
              <a:solidFill>
                <a:srgbClr val="55565A"/>
              </a:solidFill>
            </a:endParaRPr>
          </a:p>
          <a:p>
            <a:endParaRPr lang="en-US" dirty="0">
              <a:solidFill>
                <a:srgbClr val="55565A"/>
              </a:solidFill>
            </a:endParaRPr>
          </a:p>
          <a:p>
            <a:r>
              <a:rPr lang="en-US" dirty="0" smtClean="0">
                <a:solidFill>
                  <a:srgbClr val="55565A"/>
                </a:solidFill>
              </a:rPr>
              <a:t>When </a:t>
            </a:r>
            <a:r>
              <a:rPr lang="en-US" dirty="0">
                <a:solidFill>
                  <a:srgbClr val="55565A"/>
                </a:solidFill>
              </a:rPr>
              <a:t>converting a 10-digit NDC to an 11-digit NDC, a leading zero should be added to only one segment: 									</a:t>
            </a:r>
          </a:p>
          <a:p>
            <a:pPr marL="285750" indent="-285750">
              <a:buFont typeface="Arial" panose="020B0604020202020204" pitchFamily="34" charset="0"/>
              <a:buChar char="•"/>
            </a:pPr>
            <a:r>
              <a:rPr lang="en-US" dirty="0" smtClean="0">
                <a:solidFill>
                  <a:srgbClr val="55565A"/>
                </a:solidFill>
              </a:rPr>
              <a:t>If </a:t>
            </a:r>
            <a:r>
              <a:rPr lang="en-US" dirty="0">
                <a:solidFill>
                  <a:srgbClr val="55565A"/>
                </a:solidFill>
              </a:rPr>
              <a:t>the first segment contains only four digits, add a leading zero to the </a:t>
            </a:r>
            <a:r>
              <a:rPr lang="en-US" dirty="0" smtClean="0">
                <a:solidFill>
                  <a:srgbClr val="55565A"/>
                </a:solidFill>
              </a:rPr>
              <a:t>segment</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If </a:t>
            </a:r>
            <a:r>
              <a:rPr lang="en-US" dirty="0">
                <a:solidFill>
                  <a:srgbClr val="55565A"/>
                </a:solidFill>
              </a:rPr>
              <a:t>the second segment contains only three digits, add a leading zero to the </a:t>
            </a:r>
            <a:r>
              <a:rPr lang="en-US" dirty="0" smtClean="0">
                <a:solidFill>
                  <a:srgbClr val="55565A"/>
                </a:solidFill>
              </a:rPr>
              <a:t>segment</a:t>
            </a:r>
            <a:endParaRPr lang="en-US" dirty="0">
              <a:solidFill>
                <a:srgbClr val="55565A"/>
              </a:solidFill>
            </a:endParaRPr>
          </a:p>
          <a:p>
            <a:pPr marL="285750" indent="-285750">
              <a:buFont typeface="Arial" panose="020B0604020202020204" pitchFamily="34" charset="0"/>
              <a:buChar char="•"/>
            </a:pPr>
            <a:r>
              <a:rPr lang="en-US" dirty="0" smtClean="0">
                <a:solidFill>
                  <a:srgbClr val="55565A"/>
                </a:solidFill>
              </a:rPr>
              <a:t>If </a:t>
            </a:r>
            <a:r>
              <a:rPr lang="en-US" dirty="0">
                <a:solidFill>
                  <a:srgbClr val="55565A"/>
                </a:solidFill>
              </a:rPr>
              <a:t>the third segment contains only one digit, add a leading zero to the </a:t>
            </a:r>
            <a:r>
              <a:rPr lang="en-US" dirty="0" smtClean="0">
                <a:solidFill>
                  <a:srgbClr val="55565A"/>
                </a:solidFill>
              </a:rPr>
              <a:t>segment</a:t>
            </a:r>
            <a:endParaRPr lang="en-US" dirty="0">
              <a:solidFill>
                <a:srgbClr val="55565A"/>
              </a:solidFill>
            </a:endParaRPr>
          </a:p>
          <a:p>
            <a:r>
              <a:rPr lang="en-US" dirty="0">
                <a:solidFill>
                  <a:srgbClr val="55565A"/>
                </a:solidFill>
              </a:rPr>
              <a:t> </a:t>
            </a:r>
          </a:p>
          <a:p>
            <a:endParaRPr lang="en-US" dirty="0" smtClean="0">
              <a:solidFill>
                <a:srgbClr val="55565A"/>
              </a:solidFill>
            </a:endParaRPr>
          </a:p>
        </p:txBody>
      </p:sp>
    </p:spTree>
    <p:extLst>
      <p:ext uri="{BB962C8B-B14F-4D97-AF65-F5344CB8AC3E}">
        <p14:creationId xmlns:p14="http://schemas.microsoft.com/office/powerpoint/2010/main" val="5387581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54</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Missed Appointments</a:t>
            </a:r>
            <a:endParaRPr lang="en-US" sz="2800" dirty="0">
              <a:solidFill>
                <a:schemeClr val="accent1"/>
              </a:solidFill>
            </a:endParaRPr>
          </a:p>
        </p:txBody>
      </p:sp>
      <p:sp>
        <p:nvSpPr>
          <p:cNvPr id="4" name="TextBox 3"/>
          <p:cNvSpPr txBox="1"/>
          <p:nvPr/>
        </p:nvSpPr>
        <p:spPr>
          <a:xfrm>
            <a:off x="436728" y="1255595"/>
            <a:ext cx="8407021" cy="3416320"/>
          </a:xfrm>
          <a:prstGeom prst="rect">
            <a:avLst/>
          </a:prstGeom>
          <a:noFill/>
        </p:spPr>
        <p:txBody>
          <a:bodyPr wrap="square" rtlCol="0">
            <a:spAutoFit/>
          </a:bodyPr>
          <a:lstStyle/>
          <a:p>
            <a:r>
              <a:rPr lang="en-US" dirty="0" smtClean="0">
                <a:solidFill>
                  <a:srgbClr val="55565A"/>
                </a:solidFill>
              </a:rPr>
              <a:t>There </a:t>
            </a:r>
            <a:r>
              <a:rPr lang="en-US" dirty="0">
                <a:solidFill>
                  <a:srgbClr val="55565A"/>
                </a:solidFill>
              </a:rPr>
              <a:t>are no procedure codes for missed </a:t>
            </a:r>
            <a:r>
              <a:rPr lang="en-US" dirty="0" smtClean="0">
                <a:solidFill>
                  <a:srgbClr val="55565A"/>
                </a:solidFill>
              </a:rPr>
              <a:t>appointments, </a:t>
            </a:r>
            <a:r>
              <a:rPr lang="en-US" dirty="0">
                <a:solidFill>
                  <a:srgbClr val="55565A"/>
                </a:solidFill>
              </a:rPr>
              <a:t>(i.e., cancellations and/or “no shows”). </a:t>
            </a:r>
            <a:endParaRPr lang="en-US" dirty="0" smtClean="0">
              <a:solidFill>
                <a:srgbClr val="55565A"/>
              </a:solidFill>
            </a:endParaRPr>
          </a:p>
          <a:p>
            <a:endParaRPr lang="en-US" dirty="0">
              <a:solidFill>
                <a:srgbClr val="55565A"/>
              </a:solidFill>
            </a:endParaRPr>
          </a:p>
          <a:p>
            <a:r>
              <a:rPr lang="en-US" dirty="0" smtClean="0">
                <a:solidFill>
                  <a:srgbClr val="55565A"/>
                </a:solidFill>
              </a:rPr>
              <a:t>A </a:t>
            </a:r>
            <a:r>
              <a:rPr lang="en-US" dirty="0">
                <a:solidFill>
                  <a:srgbClr val="55565A"/>
                </a:solidFill>
              </a:rPr>
              <a:t>missed appointment is a “non-service” and is not reimbursable by Ohio Medicaid. </a:t>
            </a:r>
            <a:endParaRPr lang="en-US" dirty="0" smtClean="0">
              <a:solidFill>
                <a:srgbClr val="55565A"/>
              </a:solidFill>
            </a:endParaRPr>
          </a:p>
          <a:p>
            <a:endParaRPr lang="en-US" dirty="0">
              <a:solidFill>
                <a:srgbClr val="55565A"/>
              </a:solidFill>
            </a:endParaRPr>
          </a:p>
          <a:p>
            <a:r>
              <a:rPr lang="en-US" dirty="0" smtClean="0">
                <a:solidFill>
                  <a:srgbClr val="55565A"/>
                </a:solidFill>
              </a:rPr>
              <a:t>Per </a:t>
            </a:r>
            <a:r>
              <a:rPr lang="en-US" dirty="0">
                <a:solidFill>
                  <a:srgbClr val="55565A"/>
                </a:solidFill>
              </a:rPr>
              <a:t>state and federal guidelines, Medicaid clients </a:t>
            </a:r>
            <a:r>
              <a:rPr lang="en-US" b="1" dirty="0">
                <a:solidFill>
                  <a:srgbClr val="E87722"/>
                </a:solidFill>
              </a:rPr>
              <a:t>cannot </a:t>
            </a:r>
            <a:r>
              <a:rPr lang="en-US" dirty="0">
                <a:solidFill>
                  <a:srgbClr val="55565A"/>
                </a:solidFill>
              </a:rPr>
              <a:t>be charged a “missed appointment fee.” </a:t>
            </a:r>
            <a:endParaRPr lang="en-US" dirty="0" smtClean="0">
              <a:solidFill>
                <a:srgbClr val="55565A"/>
              </a:solidFill>
            </a:endParaRPr>
          </a:p>
          <a:p>
            <a:endParaRPr lang="en-US" dirty="0">
              <a:solidFill>
                <a:srgbClr val="55565A"/>
              </a:solidFill>
            </a:endParaRPr>
          </a:p>
          <a:p>
            <a:r>
              <a:rPr lang="en-US" dirty="0" smtClean="0">
                <a:solidFill>
                  <a:srgbClr val="55565A"/>
                </a:solidFill>
              </a:rPr>
              <a:t>Per </a:t>
            </a:r>
            <a:r>
              <a:rPr lang="en-US" dirty="0">
                <a:solidFill>
                  <a:srgbClr val="55565A"/>
                </a:solidFill>
              </a:rPr>
              <a:t>the CMS Medicare Program Integrity Manual, missed appointments should be documented in the clinical record.</a:t>
            </a:r>
          </a:p>
          <a:p>
            <a:endParaRPr lang="en-US" dirty="0">
              <a:solidFill>
                <a:srgbClr val="55565A"/>
              </a:solidFill>
            </a:endParaRPr>
          </a:p>
        </p:txBody>
      </p:sp>
    </p:spTree>
    <p:extLst>
      <p:ext uri="{BB962C8B-B14F-4D97-AF65-F5344CB8AC3E}">
        <p14:creationId xmlns:p14="http://schemas.microsoft.com/office/powerpoint/2010/main" val="2800103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smtClean="0">
                <a:solidFill>
                  <a:srgbClr val="55565A"/>
                </a:solidFill>
              </a:rPr>
              <a:pPr/>
              <a:t>55</a:t>
            </a:fld>
            <a:endParaRPr dirty="0">
              <a:solidFill>
                <a:srgbClr val="55565A"/>
              </a:solidFill>
            </a:endParaRPr>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Laboratory Codes</a:t>
            </a:r>
            <a:endParaRPr lang="en-US" sz="2800" dirty="0">
              <a:solidFill>
                <a:schemeClr val="accent1"/>
              </a:solidFill>
            </a:endParaRPr>
          </a:p>
        </p:txBody>
      </p:sp>
      <p:sp>
        <p:nvSpPr>
          <p:cNvPr id="4" name="TextBox 3"/>
          <p:cNvSpPr txBox="1"/>
          <p:nvPr/>
        </p:nvSpPr>
        <p:spPr>
          <a:xfrm>
            <a:off x="464025" y="1187355"/>
            <a:ext cx="8243247" cy="4524315"/>
          </a:xfrm>
          <a:prstGeom prst="rect">
            <a:avLst/>
          </a:prstGeom>
          <a:noFill/>
        </p:spPr>
        <p:txBody>
          <a:bodyPr wrap="square" rtlCol="0">
            <a:spAutoFit/>
          </a:bodyPr>
          <a:lstStyle/>
          <a:p>
            <a:r>
              <a:rPr lang="en-US" b="1" dirty="0">
                <a:solidFill>
                  <a:srgbClr val="55565A"/>
                </a:solidFill>
              </a:rPr>
              <a:t>CLIA Certification Overview </a:t>
            </a:r>
            <a:endParaRPr lang="en-US" dirty="0">
              <a:solidFill>
                <a:srgbClr val="55565A"/>
              </a:solidFill>
            </a:endParaRPr>
          </a:p>
          <a:p>
            <a:r>
              <a:rPr lang="en-US" dirty="0">
                <a:solidFill>
                  <a:srgbClr val="55565A"/>
                </a:solidFill>
              </a:rPr>
              <a:t>To bill laboratory </a:t>
            </a:r>
            <a:r>
              <a:rPr lang="en-US" dirty="0" smtClean="0">
                <a:solidFill>
                  <a:srgbClr val="55565A"/>
                </a:solidFill>
              </a:rPr>
              <a:t>codes, </a:t>
            </a:r>
            <a:r>
              <a:rPr lang="en-US" dirty="0">
                <a:solidFill>
                  <a:srgbClr val="55565A"/>
                </a:solidFill>
              </a:rPr>
              <a:t>a provider must obtain the appropriate CLIA certification and enroll as a laboratory provider with Ohio Medicaid. </a:t>
            </a:r>
            <a:endParaRPr lang="en-US" dirty="0" smtClean="0">
              <a:solidFill>
                <a:srgbClr val="55565A"/>
              </a:solidFill>
            </a:endParaRPr>
          </a:p>
          <a:p>
            <a:pPr marL="285750" indent="-285750">
              <a:buFont typeface="Arial" panose="020B0604020202020204" pitchFamily="34" charset="0"/>
              <a:buChar char="•"/>
            </a:pPr>
            <a:r>
              <a:rPr lang="en-US" dirty="0" smtClean="0">
                <a:solidFill>
                  <a:srgbClr val="55565A"/>
                </a:solidFill>
              </a:rPr>
              <a:t>These </a:t>
            </a:r>
            <a:r>
              <a:rPr lang="en-US" dirty="0">
                <a:solidFill>
                  <a:srgbClr val="55565A"/>
                </a:solidFill>
              </a:rPr>
              <a:t>laboratory services under CLIA are carved into Managed Care and payment must be coordinated with the individual </a:t>
            </a:r>
            <a:r>
              <a:rPr lang="en-US" dirty="0" smtClean="0">
                <a:solidFill>
                  <a:srgbClr val="55565A"/>
                </a:solidFill>
              </a:rPr>
              <a:t>plans</a:t>
            </a:r>
          </a:p>
          <a:p>
            <a:pPr marL="285750" indent="-285750">
              <a:buFont typeface="Arial" panose="020B0604020202020204" pitchFamily="34" charset="0"/>
              <a:buChar char="•"/>
            </a:pPr>
            <a:r>
              <a:rPr lang="en-US" dirty="0" smtClean="0">
                <a:solidFill>
                  <a:srgbClr val="55565A"/>
                </a:solidFill>
              </a:rPr>
              <a:t>The </a:t>
            </a:r>
            <a:r>
              <a:rPr lang="en-US" dirty="0">
                <a:solidFill>
                  <a:srgbClr val="55565A"/>
                </a:solidFill>
              </a:rPr>
              <a:t>Laboratory Certification Program works to ensure </a:t>
            </a:r>
            <a:r>
              <a:rPr lang="en-US" dirty="0" smtClean="0">
                <a:solidFill>
                  <a:srgbClr val="55565A"/>
                </a:solidFill>
              </a:rPr>
              <a:t>Ohio residents </a:t>
            </a:r>
            <a:r>
              <a:rPr lang="en-US" dirty="0">
                <a:solidFill>
                  <a:srgbClr val="55565A"/>
                </a:solidFill>
              </a:rPr>
              <a:t>receive accurate, cost-effective clinical laboratory testing as a part of their health </a:t>
            </a:r>
            <a:r>
              <a:rPr lang="en-US" dirty="0" smtClean="0">
                <a:solidFill>
                  <a:srgbClr val="55565A"/>
                </a:solidFill>
              </a:rPr>
              <a:t>care</a:t>
            </a:r>
            <a:endParaRPr lang="en-US" dirty="0">
              <a:solidFill>
                <a:srgbClr val="55565A"/>
              </a:solidFill>
            </a:endParaRPr>
          </a:p>
          <a:p>
            <a:r>
              <a:rPr lang="en-US" b="1" dirty="0">
                <a:solidFill>
                  <a:srgbClr val="55565A"/>
                </a:solidFill>
              </a:rPr>
              <a:t> </a:t>
            </a:r>
            <a:endParaRPr lang="en-US" dirty="0">
              <a:solidFill>
                <a:srgbClr val="55565A"/>
              </a:solidFill>
            </a:endParaRPr>
          </a:p>
          <a:p>
            <a:r>
              <a:rPr lang="en-US" b="1" dirty="0">
                <a:solidFill>
                  <a:srgbClr val="55565A"/>
                </a:solidFill>
              </a:rPr>
              <a:t>New Applications </a:t>
            </a:r>
            <a:endParaRPr lang="en-US" b="1" dirty="0" smtClean="0">
              <a:solidFill>
                <a:srgbClr val="55565A"/>
              </a:solidFill>
            </a:endParaRPr>
          </a:p>
          <a:p>
            <a:pPr marL="285750" indent="-285750">
              <a:buFont typeface="Arial" panose="020B0604020202020204" pitchFamily="34" charset="0"/>
              <a:buChar char="•"/>
            </a:pPr>
            <a:r>
              <a:rPr lang="en-US" dirty="0" smtClean="0">
                <a:solidFill>
                  <a:srgbClr val="55565A"/>
                </a:solidFill>
              </a:rPr>
              <a:t>Generally</a:t>
            </a:r>
            <a:r>
              <a:rPr lang="en-US" dirty="0">
                <a:solidFill>
                  <a:srgbClr val="55565A"/>
                </a:solidFill>
              </a:rPr>
              <a:t>, each separate location or address is required to have a separate </a:t>
            </a:r>
            <a:r>
              <a:rPr lang="en-US" dirty="0" err="1">
                <a:solidFill>
                  <a:srgbClr val="55565A"/>
                </a:solidFill>
              </a:rPr>
              <a:t>CLIA</a:t>
            </a:r>
            <a:r>
              <a:rPr lang="en-US" dirty="0">
                <a:solidFill>
                  <a:srgbClr val="55565A"/>
                </a:solidFill>
              </a:rPr>
              <a:t> </a:t>
            </a:r>
            <a:r>
              <a:rPr lang="en-US" dirty="0" smtClean="0">
                <a:solidFill>
                  <a:srgbClr val="55565A"/>
                </a:solidFill>
              </a:rPr>
              <a:t>number</a:t>
            </a:r>
          </a:p>
          <a:p>
            <a:pPr marL="285750" indent="-285750">
              <a:buFont typeface="Arial" panose="020B0604020202020204" pitchFamily="34" charset="0"/>
              <a:buChar char="•"/>
            </a:pPr>
            <a:r>
              <a:rPr lang="en-US" dirty="0" smtClean="0">
                <a:solidFill>
                  <a:srgbClr val="55565A"/>
                </a:solidFill>
              </a:rPr>
              <a:t>There </a:t>
            </a:r>
            <a:r>
              <a:rPr lang="en-US" dirty="0">
                <a:solidFill>
                  <a:srgbClr val="55565A"/>
                </a:solidFill>
              </a:rPr>
              <a:t>are exceptions for not-for-profit/government-owned laboratories or hospitals. Call the Ohio Department of Health if you think your organization qualifies for one of these </a:t>
            </a:r>
            <a:r>
              <a:rPr lang="en-US" dirty="0" smtClean="0">
                <a:solidFill>
                  <a:srgbClr val="55565A"/>
                </a:solidFill>
              </a:rPr>
              <a:t>exceptions</a:t>
            </a:r>
            <a:endParaRPr lang="en-US" dirty="0">
              <a:solidFill>
                <a:srgbClr val="55565A"/>
              </a:solidFill>
            </a:endParaRPr>
          </a:p>
          <a:p>
            <a:endParaRPr lang="en-US" dirty="0" smtClean="0">
              <a:solidFill>
                <a:srgbClr val="55565A"/>
              </a:solidFill>
            </a:endParaRPr>
          </a:p>
        </p:txBody>
      </p:sp>
    </p:spTree>
    <p:extLst>
      <p:ext uri="{BB962C8B-B14F-4D97-AF65-F5344CB8AC3E}">
        <p14:creationId xmlns:p14="http://schemas.microsoft.com/office/powerpoint/2010/main" val="3898622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56</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Claims Contact Information</a:t>
            </a:r>
            <a:endParaRPr lang="en-US" sz="2800" dirty="0">
              <a:solidFill>
                <a:schemeClr val="accent1"/>
              </a:solidFill>
            </a:endParaRPr>
          </a:p>
        </p:txBody>
      </p:sp>
      <p:graphicFrame>
        <p:nvGraphicFramePr>
          <p:cNvPr id="5" name="Group 409"/>
          <p:cNvGraphicFramePr>
            <a:graphicFrameLocks/>
          </p:cNvGraphicFramePr>
          <p:nvPr>
            <p:extLst>
              <p:ext uri="{D42A27DB-BD31-4B8C-83A1-F6EECF244321}">
                <p14:modId xmlns:p14="http://schemas.microsoft.com/office/powerpoint/2010/main" val="3221802302"/>
              </p:ext>
            </p:extLst>
          </p:nvPr>
        </p:nvGraphicFramePr>
        <p:xfrm>
          <a:off x="1267619" y="1219201"/>
          <a:ext cx="6608762" cy="4907763"/>
        </p:xfrm>
        <a:graphic>
          <a:graphicData uri="http://schemas.openxmlformats.org/drawingml/2006/table">
            <a:tbl>
              <a:tblPr/>
              <a:tblGrid>
                <a:gridCol w="2166701"/>
                <a:gridCol w="4442061"/>
              </a:tblGrid>
              <a:tr h="438098">
                <a:tc>
                  <a:txBody>
                    <a:bodyPr/>
                    <a:lstStyle>
                      <a:lvl1pPr indent="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0" marR="0" lvl="0" indent="111125"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Prior Authorization</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indent="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71450" marR="0" lvl="0" indent="-114300" algn="l" defTabSz="914400" rtl="0" eaLnBrk="1" fontAlgn="base" latinLnBrk="0" hangingPunct="1">
                        <a:lnSpc>
                          <a:spcPct val="95000"/>
                        </a:lnSpc>
                        <a:spcBef>
                          <a:spcPct val="0"/>
                        </a:spcBef>
                        <a:spcAft>
                          <a:spcPct val="35000"/>
                        </a:spcAft>
                        <a:buClr>
                          <a:schemeClr val="accent1"/>
                        </a:buClr>
                        <a:buSzTx/>
                        <a:buFontTx/>
                        <a:buNone/>
                        <a:tabLst/>
                        <a:defRPr/>
                      </a:pP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UnitedHealthcare at </a:t>
                      </a:r>
                      <a:r>
                        <a:rPr lang="en-US" sz="1200" b="0" dirty="0" smtClean="0">
                          <a:solidFill>
                            <a:schemeClr val="tx1"/>
                          </a:solidFill>
                        </a:rPr>
                        <a:t>1-866-261-7692</a:t>
                      </a:r>
                      <a:endPar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95">
                <a:tc>
                  <a:txBody>
                    <a:bodyPr/>
                    <a:lstStyle>
                      <a:lvl1pPr indent="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0" marR="0" lvl="0" indent="111125"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Paper Claim Submission </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0" marR="0" lvl="0" indent="111125" algn="l" defTabSz="914400" rtl="0" eaLnBrk="1" fontAlgn="base" latinLnBrk="0" hangingPunct="1">
                        <a:lnSpc>
                          <a:spcPct val="95000"/>
                        </a:lnSpc>
                        <a:spcBef>
                          <a:spcPct val="0"/>
                        </a:spcBef>
                        <a:spcAft>
                          <a:spcPct val="35000"/>
                        </a:spcAft>
                        <a:buClr>
                          <a:schemeClr val="accent1"/>
                        </a:buClr>
                        <a:buSzTx/>
                        <a:buFontTx/>
                        <a:buNone/>
                        <a:tabLst/>
                      </a:pP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66688" marR="0" lvl="0" indent="-109538" algn="l" defTabSz="914400" rtl="0" eaLnBrk="1" fontAlgn="base" latinLnBrk="0" hangingPunct="1">
                        <a:lnSpc>
                          <a:spcPct val="100000"/>
                        </a:lnSpc>
                        <a:spcBef>
                          <a:spcPct val="0"/>
                        </a:spcBef>
                        <a:spcAft>
                          <a:spcPts val="0"/>
                        </a:spcAft>
                        <a:buClr>
                          <a:schemeClr val="accent1"/>
                        </a:buClr>
                        <a:buSzTx/>
                        <a:buFontTx/>
                        <a:buNone/>
                        <a:tabLst/>
                      </a:pP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Mail paper claims to:</a:t>
                      </a:r>
                    </a:p>
                    <a:p>
                      <a:r>
                        <a:rPr lang="en-US" sz="1200" kern="1200" dirty="0" smtClean="0">
                          <a:solidFill>
                            <a:schemeClr val="tx1"/>
                          </a:solidFill>
                          <a:effectLst/>
                          <a:latin typeface="Arial" charset="0"/>
                          <a:ea typeface="Arial Unicode MS" pitchFamily="34" charset="-128"/>
                          <a:cs typeface="Arial Unicode MS" pitchFamily="34" charset="-128"/>
                        </a:rPr>
                        <a:t>United Healthcare Community Plan</a:t>
                      </a:r>
                    </a:p>
                    <a:p>
                      <a:r>
                        <a:rPr lang="en-US" sz="1200" kern="1200" dirty="0" smtClean="0">
                          <a:solidFill>
                            <a:schemeClr val="tx1"/>
                          </a:solidFill>
                          <a:effectLst/>
                          <a:latin typeface="Arial" charset="0"/>
                          <a:ea typeface="Arial Unicode MS" pitchFamily="34" charset="-128"/>
                          <a:cs typeface="Arial Unicode MS" pitchFamily="34" charset="-128"/>
                        </a:rPr>
                        <a:t>PO Box 8207</a:t>
                      </a:r>
                    </a:p>
                    <a:p>
                      <a:r>
                        <a:rPr lang="en-US" sz="1200" kern="1200" dirty="0" smtClean="0">
                          <a:solidFill>
                            <a:schemeClr val="tx1"/>
                          </a:solidFill>
                          <a:effectLst/>
                          <a:latin typeface="Arial" charset="0"/>
                          <a:ea typeface="Arial Unicode MS" pitchFamily="34" charset="-128"/>
                          <a:cs typeface="Arial Unicode MS" pitchFamily="34" charset="-128"/>
                        </a:rPr>
                        <a:t>Kingston, NY 12402-8207</a:t>
                      </a:r>
                      <a:endParaRPr lang="en-US" sz="1200" kern="1200" dirty="0">
                        <a:solidFill>
                          <a:schemeClr val="tx1"/>
                        </a:solidFill>
                        <a:effectLst/>
                        <a:latin typeface="Arial" charset="0"/>
                        <a:ea typeface="Arial Unicode MS" pitchFamily="34" charset="-128"/>
                        <a:cs typeface="Arial Unicode MS" pitchFamily="34" charset="-128"/>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3844">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11125"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Electronic Claim Submission </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68275" marR="0" lvl="0" indent="-111125" algn="l" defTabSz="914400" rtl="0" eaLnBrk="1" fontAlgn="base" latinLnBrk="0" hangingPunct="1">
                        <a:lnSpc>
                          <a:spcPct val="100000"/>
                        </a:lnSpc>
                        <a:spcBef>
                          <a:spcPct val="0"/>
                        </a:spcBef>
                        <a:spcAft>
                          <a:spcPts val="0"/>
                        </a:spcAft>
                        <a:buClr>
                          <a:schemeClr val="accent1"/>
                        </a:buClr>
                        <a:buSzTx/>
                        <a:buFontTx/>
                        <a:buNone/>
                        <a:tabLst/>
                        <a:defRPr/>
                      </a:pP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Through</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 </a:t>
                      </a:r>
                      <a:r>
                        <a:rPr kumimoji="0" lang="en-US" altLang="en-US" sz="1200" b="0" i="0" u="none" strike="noStrike" kern="1200" cap="none" normalizeH="0" baseline="0" dirty="0" smtClean="0">
                          <a:ln>
                            <a:noFill/>
                          </a:ln>
                          <a:solidFill>
                            <a:schemeClr val="tx2"/>
                          </a:solidFill>
                          <a:effectLst/>
                          <a:latin typeface="Arial" charset="0"/>
                          <a:ea typeface="Arial Unicode MS" pitchFamily="34" charset="-128"/>
                          <a:cs typeface="Arial Unicode MS" pitchFamily="34" charset="-128"/>
                        </a:rPr>
                        <a:t>Link </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 </a:t>
                      </a: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or via EDI clearing house</a:t>
                      </a:r>
                    </a:p>
                    <a:p>
                      <a:pPr marL="168275" marR="0" lvl="0" indent="-111125" algn="l" defTabSz="914400" rtl="0" eaLnBrk="1" fontAlgn="base" latinLnBrk="0" hangingPunct="1">
                        <a:lnSpc>
                          <a:spcPct val="100000"/>
                        </a:lnSpc>
                        <a:spcBef>
                          <a:spcPct val="0"/>
                        </a:spcBef>
                        <a:spcAft>
                          <a:spcPts val="0"/>
                        </a:spcAft>
                        <a:buClr>
                          <a:schemeClr val="accent1"/>
                        </a:buClr>
                        <a:buSzTx/>
                        <a:buFontTx/>
                        <a:buNone/>
                        <a:tabLst/>
                        <a:defRPr/>
                      </a:pP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Payor ID </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87726</a:t>
                      </a: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7222">
                <a:tc>
                  <a:txBody>
                    <a:bodyPr/>
                    <a:lstStyle>
                      <a:lvl1pPr indent="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0" marR="0" lvl="0" indent="111125"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Claims Status </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0" marR="0" lvl="0" indent="111125" algn="l" defTabSz="914400" rtl="0" eaLnBrk="1" fontAlgn="base" latinLnBrk="0" hangingPunct="1">
                        <a:lnSpc>
                          <a:spcPct val="95000"/>
                        </a:lnSpc>
                        <a:spcBef>
                          <a:spcPct val="0"/>
                        </a:spcBef>
                        <a:spcAft>
                          <a:spcPct val="35000"/>
                        </a:spcAft>
                        <a:buClr>
                          <a:schemeClr val="accent1"/>
                        </a:buClr>
                        <a:buSzTx/>
                        <a:buFontTx/>
                        <a:buNone/>
                        <a:tabLst/>
                      </a:pP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0" marR="0" lvl="0" indent="111125" algn="l" defTabSz="914400" rtl="0" eaLnBrk="1" fontAlgn="base" latinLnBrk="0" hangingPunct="1">
                        <a:lnSpc>
                          <a:spcPct val="95000"/>
                        </a:lnSpc>
                        <a:spcBef>
                          <a:spcPct val="0"/>
                        </a:spcBef>
                        <a:spcAft>
                          <a:spcPct val="35000"/>
                        </a:spcAft>
                        <a:buClr>
                          <a:schemeClr val="accent1"/>
                        </a:buClr>
                        <a:buSzTx/>
                        <a:buFontTx/>
                        <a:buNone/>
                        <a:tabLst/>
                      </a:pP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68275" marR="0" lvl="0" indent="-111125" algn="l" defTabSz="914400" rtl="0" eaLnBrk="1" fontAlgn="base" latinLnBrk="0" hangingPunct="1">
                        <a:lnSpc>
                          <a:spcPct val="95000"/>
                        </a:lnSpc>
                        <a:spcBef>
                          <a:spcPct val="0"/>
                        </a:spcBef>
                        <a:spcAft>
                          <a:spcPct val="35000"/>
                        </a:spcAft>
                        <a:buClr>
                          <a:schemeClr val="accent1"/>
                        </a:buClr>
                        <a:buSzTx/>
                        <a:buFontTx/>
                        <a:buNone/>
                        <a:tabLst/>
                        <a:defRPr/>
                      </a:pP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Web portal </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at </a:t>
                      </a:r>
                      <a:r>
                        <a:rPr kumimoji="0" lang="en-US" altLang="en-US" sz="1200" b="0" i="0" u="none" strike="noStrike" kern="1200" cap="none" normalizeH="0" baseline="0" dirty="0" smtClean="0">
                          <a:ln>
                            <a:noFill/>
                          </a:ln>
                          <a:solidFill>
                            <a:schemeClr val="tx2"/>
                          </a:solidFill>
                          <a:effectLst/>
                          <a:latin typeface="Arial" charset="0"/>
                          <a:ea typeface="Arial Unicode MS" pitchFamily="34" charset="-128"/>
                          <a:cs typeface="Arial Unicode MS" pitchFamily="34" charset="-128"/>
                        </a:rPr>
                        <a:t>Link</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 </a:t>
                      </a: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on </a:t>
                      </a: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hlinkClick r:id="rId3"/>
                        </a:rPr>
                        <a:t>UnitedHealthcareOnline.com</a:t>
                      </a:r>
                      <a:endParaRPr kumimoji="0" lang="en-US" altLang="en-US" sz="1200" b="1" i="0" u="none" strike="noStrike" cap="none" normalizeH="0" baseline="0" dirty="0" smtClean="0">
                        <a:ln>
                          <a:noFill/>
                        </a:ln>
                        <a:solidFill>
                          <a:srgbClr val="D45D00"/>
                        </a:solidFill>
                        <a:effectLst/>
                        <a:latin typeface="Arial" charset="0"/>
                        <a:ea typeface="Arial Unicode MS" pitchFamily="34" charset="-128"/>
                        <a:cs typeface="Arial Unicode MS" pitchFamily="34" charset="-128"/>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9326">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11125"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Claims Appeals               </a:t>
                      </a: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Eligibility Verification     </a:t>
                      </a: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endParaRPr>
                    </a:p>
                    <a:p>
                      <a:pPr marL="111125"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Provider Service Center</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68275" indent="-111125" algn="l"/>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United Healthcare Community Plan</a:t>
                      </a:r>
                    </a:p>
                    <a:p>
                      <a:pPr marL="168275" indent="-111125" algn="l"/>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Appeals and Grievances</a:t>
                      </a:r>
                    </a:p>
                    <a:p>
                      <a:pPr marL="168275" indent="-111125" algn="l"/>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PO Box 31364</a:t>
                      </a:r>
                    </a:p>
                    <a:p>
                      <a:pPr marL="168275" indent="-111125" algn="l"/>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Salt Lake City, UT 84131-0364</a:t>
                      </a:r>
                    </a:p>
                    <a:p>
                      <a:pPr marL="168275" indent="-111125" algn="l"/>
                      <a:endPar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168275" indent="-111125" algn="l"/>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View eligibility online </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at </a:t>
                      </a:r>
                      <a:r>
                        <a:rPr kumimoji="0" lang="en-US" altLang="en-US" sz="1200" b="0" i="0" u="none" strike="noStrike" kern="1200" cap="none" normalizeH="0" baseline="0" dirty="0" smtClean="0">
                          <a:ln>
                            <a:noFill/>
                          </a:ln>
                          <a:solidFill>
                            <a:schemeClr val="tx2"/>
                          </a:solidFill>
                          <a:effectLst/>
                          <a:latin typeface="Arial" charset="0"/>
                          <a:ea typeface="Arial Unicode MS" pitchFamily="34" charset="-128"/>
                          <a:cs typeface="Arial Unicode MS" pitchFamily="34" charset="-128"/>
                        </a:rPr>
                        <a:t>Link</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 </a:t>
                      </a:r>
                      <a:r>
                        <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on </a:t>
                      </a: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hlinkClick r:id="rId3"/>
                        </a:rPr>
                        <a:t>UnitedHealthcareOnline.com</a:t>
                      </a:r>
                      <a:endPar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168275" indent="-111125" algn="l"/>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168275" indent="-111125" algn="l"/>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p>
                      <a:pPr marL="168275" indent="-111125" algn="l"/>
                      <a:r>
                        <a:rPr lang="en-US" sz="1200" dirty="0" smtClean="0"/>
                        <a:t>800-600-9007 for Community Plan Customer Service </a:t>
                      </a:r>
                      <a:endParaRPr kumimoji="0" lang="en-US" altLang="en-US" sz="1200" b="0" i="0" u="none" strike="noStrike" cap="none" normalizeH="0" baseline="0" dirty="0" smtClean="0">
                        <a:ln>
                          <a:noFill/>
                        </a:ln>
                        <a:solidFill>
                          <a:srgbClr val="005293"/>
                        </a:solidFill>
                        <a:effectLst/>
                        <a:latin typeface="Arial" charset="0"/>
                        <a:ea typeface="Arial Unicode MS" pitchFamily="34" charset="-128"/>
                        <a:cs typeface="Arial Unicode MS" pitchFamily="34" charset="-128"/>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815">
                <a:tc>
                  <a:txBody>
                    <a:bodyPr/>
                    <a:lstStyle>
                      <a:lvl1pPr marL="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11125" marR="0" lvl="0" indent="0" algn="l" defTabSz="914400" rtl="0" eaLnBrk="0" fontAlgn="t"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charset="0"/>
                          <a:ea typeface="Arial Unicode MS" pitchFamily="34" charset="-128"/>
                          <a:cs typeface="Arial" charset="0"/>
                        </a:rPr>
                        <a:t>Update Practice Information</a:t>
                      </a:r>
                      <a:endParaRPr kumimoji="0" lang="en-US" altLang="en-US" sz="12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indent="111125">
                        <a:defRPr>
                          <a:solidFill>
                            <a:schemeClr val="tx1"/>
                          </a:solidFill>
                          <a:latin typeface="Arial" charset="0"/>
                          <a:ea typeface="Arial Unicode MS" pitchFamily="34" charset="-128"/>
                          <a:cs typeface="Arial Unicode MS" pitchFamily="34" charset="-128"/>
                        </a:defRPr>
                      </a:lvl1pPr>
                      <a:lvl2pPr marL="282575">
                        <a:buClr>
                          <a:schemeClr val="tx1"/>
                        </a:buClr>
                        <a:buFont typeface="Arial" charset="0"/>
                        <a:defRPr>
                          <a:solidFill>
                            <a:schemeClr val="tx1"/>
                          </a:solidFill>
                          <a:latin typeface="Arial" charset="0"/>
                          <a:ea typeface="Arial Unicode MS" pitchFamily="34" charset="-128"/>
                          <a:cs typeface="Arial Unicode MS" pitchFamily="34" charset="-128"/>
                        </a:defRPr>
                      </a:lvl2pPr>
                      <a:lvl3pPr marL="623888">
                        <a:defRPr>
                          <a:solidFill>
                            <a:schemeClr val="tx1"/>
                          </a:solidFill>
                          <a:latin typeface="Arial" charset="0"/>
                          <a:ea typeface="Arial Unicode MS" pitchFamily="34" charset="-128"/>
                          <a:cs typeface="Arial Unicode MS" pitchFamily="34" charset="-128"/>
                        </a:defRPr>
                      </a:lvl3pPr>
                      <a:lvl4pPr marL="909638">
                        <a:buClr>
                          <a:schemeClr val="tx1"/>
                        </a:buClr>
                        <a:buFont typeface="Arial" charset="0"/>
                        <a:defRPr>
                          <a:solidFill>
                            <a:schemeClr val="tx1"/>
                          </a:solidFill>
                          <a:latin typeface="Arial" charset="0"/>
                          <a:ea typeface="Arial Unicode MS" pitchFamily="34" charset="-128"/>
                          <a:cs typeface="Arial Unicode MS" pitchFamily="34" charset="-128"/>
                        </a:defRPr>
                      </a:lvl4pPr>
                      <a:lvl5pPr marL="1254125">
                        <a:defRPr>
                          <a:solidFill>
                            <a:schemeClr val="tx1"/>
                          </a:solidFill>
                          <a:latin typeface="Arial" charset="0"/>
                          <a:ea typeface="Arial Unicode MS" pitchFamily="34" charset="-128"/>
                          <a:cs typeface="Arial Unicode MS" pitchFamily="34" charset="-128"/>
                        </a:defRPr>
                      </a:lvl5pPr>
                      <a:lvl6pPr marL="17113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6pPr>
                      <a:lvl7pPr marL="21685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7pPr>
                      <a:lvl8pPr marL="26257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8pPr>
                      <a:lvl9pPr marL="3082925" fontAlgn="base">
                        <a:lnSpc>
                          <a:spcPct val="95000"/>
                        </a:lnSpc>
                        <a:spcBef>
                          <a:spcPct val="0"/>
                        </a:spcBef>
                        <a:spcAft>
                          <a:spcPct val="35000"/>
                        </a:spcAft>
                        <a:buClr>
                          <a:schemeClr val="accent1"/>
                        </a:buClr>
                        <a:defRPr>
                          <a:solidFill>
                            <a:schemeClr val="tx1"/>
                          </a:solidFill>
                          <a:latin typeface="Arial" charset="0"/>
                          <a:ea typeface="Arial Unicode MS" pitchFamily="34" charset="-128"/>
                          <a:cs typeface="Arial Unicode MS" pitchFamily="34" charset="-128"/>
                        </a:defRPr>
                      </a:lvl9pPr>
                    </a:lstStyle>
                    <a:p>
                      <a:pPr marL="171450" marR="0" lvl="0" indent="-114300" algn="l" defTabSz="914400" rtl="0" eaLnBrk="1" fontAlgn="base" latinLnBrk="0" hangingPunct="1">
                        <a:lnSpc>
                          <a:spcPct val="95000"/>
                        </a:lnSpc>
                        <a:spcBef>
                          <a:spcPct val="0"/>
                        </a:spcBef>
                        <a:spcAft>
                          <a:spcPct val="35000"/>
                        </a:spcAft>
                        <a:buClr>
                          <a:schemeClr val="accent1"/>
                        </a:buClr>
                        <a:buSzTx/>
                        <a:buFontTx/>
                        <a:buNone/>
                        <a:tabLst/>
                      </a:pPr>
                      <a:r>
                        <a:rPr kumimoji="0" lang="en-US" altLang="en-US" sz="1200" b="1" i="0" u="none" strike="noStrike" kern="1200" cap="none" normalizeH="0" baseline="0" dirty="0" smtClean="0">
                          <a:ln>
                            <a:noFill/>
                          </a:ln>
                          <a:solidFill>
                            <a:schemeClr val="accent1"/>
                          </a:solidFill>
                          <a:effectLst/>
                          <a:latin typeface="Arial" charset="0"/>
                          <a:ea typeface="Arial Unicode MS" pitchFamily="34" charset="-128"/>
                          <a:cs typeface="Arial Unicode MS" pitchFamily="34" charset="-128"/>
                          <a:hlinkClick r:id="rId4"/>
                        </a:rPr>
                        <a:t>providerexpress.com</a:t>
                      </a:r>
                      <a:r>
                        <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 or via </a:t>
                      </a:r>
                      <a:r>
                        <a:rPr kumimoji="0" 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rPr>
                        <a:t>877-614-0484</a:t>
                      </a:r>
                      <a:endParaRPr kumimoji="0" lang="en-US" altLang="en-US" sz="1200" b="0" i="0" u="none" strike="noStrike" kern="1200" cap="none" normalizeH="0" baseline="0" dirty="0" smtClean="0">
                        <a:ln>
                          <a:noFill/>
                        </a:ln>
                        <a:solidFill>
                          <a:schemeClr val="tx1"/>
                        </a:solidFill>
                        <a:effectLst/>
                        <a:latin typeface="Arial" charset="0"/>
                        <a:ea typeface="Arial Unicode MS" pitchFamily="34" charset="-128"/>
                        <a:cs typeface="Arial Unicode MS" pitchFamily="34" charset="-128"/>
                      </a:endParaRPr>
                    </a:p>
                  </a:txBody>
                  <a:tcPr marL="45720" marR="4572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3171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5560" y="1371600"/>
            <a:ext cx="2941320" cy="2689656"/>
          </a:xfrm>
        </p:spPr>
        <p:txBody>
          <a:bodyPr/>
          <a:lstStyle/>
          <a:p>
            <a:r>
              <a:rPr lang="en-US" altLang="en-US" sz="3600" dirty="0">
                <a:solidFill>
                  <a:schemeClr val="accent1"/>
                </a:solidFill>
                <a:ea typeface="Arial Unicode MS" pitchFamily="34" charset="-128"/>
                <a:cs typeface="Arial Unicode MS" pitchFamily="34" charset="-128"/>
              </a:rPr>
              <a:t>Appeals and </a:t>
            </a:r>
            <a:r>
              <a:rPr lang="en-US" altLang="en-US" sz="3600" dirty="0" smtClean="0">
                <a:solidFill>
                  <a:schemeClr val="accent1"/>
                </a:solidFill>
                <a:ea typeface="Arial Unicode MS" pitchFamily="34" charset="-128"/>
                <a:cs typeface="Arial Unicode MS" pitchFamily="34" charset="-128"/>
              </a:rPr>
              <a:t/>
            </a:r>
            <a:br>
              <a:rPr lang="en-US" altLang="en-US" sz="3600" dirty="0" smtClean="0">
                <a:solidFill>
                  <a:schemeClr val="accent1"/>
                </a:solidFill>
                <a:ea typeface="Arial Unicode MS" pitchFamily="34" charset="-128"/>
                <a:cs typeface="Arial Unicode MS" pitchFamily="34" charset="-128"/>
              </a:rPr>
            </a:br>
            <a:r>
              <a:rPr lang="en-US" altLang="en-US" sz="3600" dirty="0" smtClean="0">
                <a:solidFill>
                  <a:schemeClr val="accent1"/>
                </a:solidFill>
                <a:ea typeface="Arial Unicode MS" pitchFamily="34" charset="-128"/>
                <a:cs typeface="Arial Unicode MS" pitchFamily="34" charset="-128"/>
              </a:rPr>
              <a:t>Grievances</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57</a:t>
            </a:fld>
            <a:endParaRPr lang="en-US" dirty="0"/>
          </a:p>
        </p:txBody>
      </p:sp>
    </p:spTree>
    <p:extLst>
      <p:ext uri="{BB962C8B-B14F-4D97-AF65-F5344CB8AC3E}">
        <p14:creationId xmlns:p14="http://schemas.microsoft.com/office/powerpoint/2010/main" val="86270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58</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Appeals</a:t>
            </a:r>
            <a:endParaRPr lang="en-US" sz="2800" dirty="0">
              <a:solidFill>
                <a:schemeClr val="accent1"/>
              </a:solidFill>
            </a:endParaRPr>
          </a:p>
        </p:txBody>
      </p:sp>
      <p:sp>
        <p:nvSpPr>
          <p:cNvPr id="5" name="Rectangle 3"/>
          <p:cNvSpPr>
            <a:spLocks noChangeArrowheads="1"/>
          </p:cNvSpPr>
          <p:nvPr/>
        </p:nvSpPr>
        <p:spPr bwMode="auto">
          <a:xfrm>
            <a:off x="484187" y="1792289"/>
            <a:ext cx="3311525" cy="341979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tIns="91440" bIns="91440"/>
          <a:lstStyle>
            <a:lvl1pPr marL="285750" indent="-28575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509588" indent="-227013"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795338" indent="-171450" algn="l" eaLnBrk="0" hangingPunct="0">
              <a:spcBef>
                <a:spcPct val="20000"/>
              </a:spcBef>
              <a:buClr>
                <a:srgbClr val="005293"/>
              </a:buClr>
              <a:defRPr>
                <a:solidFill>
                  <a:srgbClr val="535A5D"/>
                </a:solidFill>
                <a:latin typeface="Arial" charset="0"/>
                <a:ea typeface="ＭＳ Ｐゴシック" pitchFamily="34" charset="-128"/>
              </a:defRPr>
            </a:lvl3pPr>
            <a:lvl4pPr marL="1139825" indent="-230188" algn="l" eaLnBrk="0" hangingPunct="0">
              <a:spcBef>
                <a:spcPct val="20000"/>
              </a:spcBef>
              <a:buClr>
                <a:srgbClr val="005293"/>
              </a:buClr>
              <a:defRPr>
                <a:solidFill>
                  <a:srgbClr val="535A5D"/>
                </a:solidFill>
                <a:latin typeface="Arial" charset="0"/>
                <a:ea typeface="ＭＳ Ｐゴシック" pitchFamily="34" charset="-128"/>
              </a:defRPr>
            </a:lvl4pPr>
            <a:lvl5pPr marL="1420813" indent="-166688"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18780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52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924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96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eaLnBrk="1" hangingPunct="1">
              <a:spcBef>
                <a:spcPct val="0"/>
              </a:spcBef>
              <a:buClrTx/>
              <a:buSzTx/>
              <a:buFontTx/>
              <a:buChar char="•"/>
            </a:pPr>
            <a:r>
              <a:rPr lang="en-US" altLang="en-US" sz="1300" dirty="0">
                <a:solidFill>
                  <a:schemeClr val="accent5">
                    <a:lumMod val="50000"/>
                  </a:schemeClr>
                </a:solidFill>
                <a:ea typeface="Arial Unicode MS" pitchFamily="34" charset="-128"/>
                <a:cs typeface="Arial Unicode MS" pitchFamily="34" charset="-128"/>
              </a:rPr>
              <a:t>Must be requested within 90 days from receipt of the Notice of Action letter</a:t>
            </a:r>
          </a:p>
          <a:p>
            <a:pPr eaLnBrk="1" hangingPunct="1">
              <a:spcBef>
                <a:spcPct val="0"/>
              </a:spcBef>
              <a:buClrTx/>
              <a:buSzTx/>
            </a:pPr>
            <a:endParaRPr lang="en-US" altLang="en-US" sz="1300" dirty="0">
              <a:solidFill>
                <a:schemeClr val="accent5">
                  <a:lumMod val="50000"/>
                </a:schemeClr>
              </a:solidFill>
              <a:ea typeface="Arial Unicode MS" pitchFamily="34" charset="-128"/>
              <a:cs typeface="Arial Unicode MS" pitchFamily="34" charset="-128"/>
            </a:endParaRPr>
          </a:p>
          <a:p>
            <a:pPr>
              <a:spcBef>
                <a:spcPct val="0"/>
              </a:spcBef>
              <a:buClrTx/>
              <a:buSzTx/>
              <a:buFontTx/>
              <a:buChar char="•"/>
            </a:pPr>
            <a:r>
              <a:rPr lang="en-US" altLang="en-US" sz="1300" dirty="0">
                <a:solidFill>
                  <a:schemeClr val="accent5">
                    <a:lumMod val="50000"/>
                  </a:schemeClr>
                </a:solidFill>
                <a:ea typeface="Arial Unicode MS" pitchFamily="34" charset="-128"/>
                <a:cs typeface="Arial Unicode MS" pitchFamily="34" charset="-128"/>
              </a:rPr>
              <a:t>When an </a:t>
            </a:r>
            <a:r>
              <a:rPr lang="en-US" altLang="en-US" sz="1300" dirty="0" smtClean="0">
                <a:solidFill>
                  <a:schemeClr val="accent5">
                    <a:lumMod val="50000"/>
                  </a:schemeClr>
                </a:solidFill>
                <a:ea typeface="Arial Unicode MS" pitchFamily="34" charset="-128"/>
                <a:cs typeface="Arial Unicode MS" pitchFamily="34" charset="-128"/>
              </a:rPr>
              <a:t>appeal </a:t>
            </a:r>
            <a:r>
              <a:rPr lang="en-US" altLang="en-US" sz="1300" dirty="0">
                <a:solidFill>
                  <a:schemeClr val="accent5">
                    <a:lumMod val="50000"/>
                  </a:schemeClr>
                </a:solidFill>
                <a:ea typeface="Arial Unicode MS" pitchFamily="34" charset="-128"/>
                <a:cs typeface="Arial Unicode MS" pitchFamily="34" charset="-128"/>
              </a:rPr>
              <a:t>is requested, Optum will make an </a:t>
            </a:r>
            <a:r>
              <a:rPr lang="en-US" altLang="en-US" sz="1300" dirty="0" smtClean="0">
                <a:solidFill>
                  <a:schemeClr val="accent5">
                    <a:lumMod val="50000"/>
                  </a:schemeClr>
                </a:solidFill>
                <a:ea typeface="Arial Unicode MS" pitchFamily="34" charset="-128"/>
                <a:cs typeface="Arial Unicode MS" pitchFamily="34" charset="-128"/>
              </a:rPr>
              <a:t>appeal </a:t>
            </a:r>
            <a:r>
              <a:rPr lang="en-US" altLang="en-US" sz="1300" dirty="0">
                <a:solidFill>
                  <a:schemeClr val="accent5">
                    <a:lumMod val="50000"/>
                  </a:schemeClr>
                </a:solidFill>
                <a:ea typeface="Arial Unicode MS" pitchFamily="34" charset="-128"/>
                <a:cs typeface="Arial Unicode MS" pitchFamily="34" charset="-128"/>
              </a:rPr>
              <a:t>determination and notify the provider, facility, </a:t>
            </a:r>
            <a:r>
              <a:rPr lang="en-US" altLang="en-US" sz="1300" dirty="0" smtClean="0">
                <a:solidFill>
                  <a:schemeClr val="accent5">
                    <a:lumMod val="50000"/>
                  </a:schemeClr>
                </a:solidFill>
                <a:ea typeface="Arial Unicode MS" pitchFamily="34" charset="-128"/>
                <a:cs typeface="Arial Unicode MS" pitchFamily="34" charset="-128"/>
              </a:rPr>
              <a:t>member </a:t>
            </a:r>
            <a:r>
              <a:rPr lang="en-US" altLang="en-US" sz="1300" dirty="0">
                <a:solidFill>
                  <a:schemeClr val="accent5">
                    <a:lumMod val="50000"/>
                  </a:schemeClr>
                </a:solidFill>
                <a:ea typeface="Arial Unicode MS" pitchFamily="34" charset="-128"/>
                <a:cs typeface="Arial Unicode MS" pitchFamily="34" charset="-128"/>
              </a:rPr>
              <a:t>or authorized </a:t>
            </a:r>
            <a:r>
              <a:rPr lang="en-US" altLang="en-US" sz="1300" dirty="0" smtClean="0">
                <a:solidFill>
                  <a:schemeClr val="accent5">
                    <a:lumMod val="50000"/>
                  </a:schemeClr>
                </a:solidFill>
                <a:ea typeface="Arial Unicode MS" pitchFamily="34" charset="-128"/>
                <a:cs typeface="Arial Unicode MS" pitchFamily="34" charset="-128"/>
              </a:rPr>
              <a:t>member </a:t>
            </a:r>
            <a:r>
              <a:rPr lang="en-US" altLang="en-US" sz="1300" dirty="0">
                <a:solidFill>
                  <a:schemeClr val="accent5">
                    <a:lumMod val="50000"/>
                  </a:schemeClr>
                </a:solidFill>
                <a:ea typeface="Arial Unicode MS" pitchFamily="34" charset="-128"/>
                <a:cs typeface="Arial Unicode MS" pitchFamily="34" charset="-128"/>
              </a:rPr>
              <a:t>representative in writing within 45 calendar days of receipt of request</a:t>
            </a:r>
          </a:p>
          <a:p>
            <a:pPr eaLnBrk="1" hangingPunct="1">
              <a:spcBef>
                <a:spcPct val="0"/>
              </a:spcBef>
              <a:buClrTx/>
              <a:buSzTx/>
            </a:pPr>
            <a:endParaRPr lang="en-US" altLang="en-US" sz="1300" dirty="0">
              <a:solidFill>
                <a:srgbClr val="005293"/>
              </a:solidFill>
              <a:ea typeface="Arial Unicode MS" pitchFamily="34" charset="-128"/>
              <a:cs typeface="Arial Unicode MS" pitchFamily="34" charset="-128"/>
            </a:endParaRPr>
          </a:p>
        </p:txBody>
      </p:sp>
      <p:sp>
        <p:nvSpPr>
          <p:cNvPr id="8" name="AutoShape 8"/>
          <p:cNvSpPr>
            <a:spLocks noChangeArrowheads="1"/>
          </p:cNvSpPr>
          <p:nvPr/>
        </p:nvSpPr>
        <p:spPr bwMode="auto">
          <a:xfrm>
            <a:off x="542925" y="5697447"/>
            <a:ext cx="8129588" cy="642937"/>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endParaRPr lang="en-US" altLang="en-US" dirty="0">
              <a:solidFill>
                <a:schemeClr val="tx1"/>
              </a:solidFill>
              <a:ea typeface="Arial Unicode MS" pitchFamily="34" charset="-128"/>
              <a:cs typeface="Arial Unicode MS" pitchFamily="34" charset="-128"/>
            </a:endParaRPr>
          </a:p>
        </p:txBody>
      </p:sp>
      <p:sp>
        <p:nvSpPr>
          <p:cNvPr id="9" name="AutoShape 9"/>
          <p:cNvSpPr>
            <a:spLocks noChangeArrowheads="1"/>
          </p:cNvSpPr>
          <p:nvPr/>
        </p:nvSpPr>
        <p:spPr bwMode="auto">
          <a:xfrm>
            <a:off x="697910" y="5432698"/>
            <a:ext cx="7743825" cy="642938"/>
          </a:xfrm>
          <a:prstGeom prst="roundRect">
            <a:avLst>
              <a:gd name="adj" fmla="val 16667"/>
            </a:avLst>
          </a:prstGeom>
          <a:solidFill>
            <a:schemeClr val="accent3"/>
          </a:solidFill>
          <a:ln>
            <a:noFill/>
          </a:ln>
          <a:effectLs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r>
              <a:rPr lang="en-US" altLang="en-US" sz="1500" dirty="0">
                <a:solidFill>
                  <a:schemeClr val="bg1"/>
                </a:solidFill>
                <a:ea typeface="Arial Unicode MS" pitchFamily="34" charset="-128"/>
                <a:cs typeface="Arial Unicode MS" pitchFamily="34" charset="-128"/>
              </a:rPr>
              <a:t>Appeal requests can be made verbally or in writing.  </a:t>
            </a:r>
          </a:p>
          <a:p>
            <a:pPr algn="ctr" eaLnBrk="1" hangingPunct="1">
              <a:spcBef>
                <a:spcPct val="0"/>
              </a:spcBef>
              <a:buClrTx/>
              <a:buSzTx/>
            </a:pPr>
            <a:r>
              <a:rPr lang="en-US" altLang="en-US" sz="1500" dirty="0">
                <a:solidFill>
                  <a:schemeClr val="bg1"/>
                </a:solidFill>
                <a:ea typeface="Arial Unicode MS" pitchFamily="34" charset="-128"/>
                <a:cs typeface="Arial Unicode MS" pitchFamily="34" charset="-128"/>
              </a:rPr>
              <a:t>Verbal requests must be followed with a </a:t>
            </a:r>
            <a:r>
              <a:rPr lang="en-US" altLang="en-US" sz="1500" dirty="0" smtClean="0">
                <a:solidFill>
                  <a:schemeClr val="bg1"/>
                </a:solidFill>
                <a:ea typeface="Arial Unicode MS" pitchFamily="34" charset="-128"/>
                <a:cs typeface="Arial Unicode MS" pitchFamily="34" charset="-128"/>
              </a:rPr>
              <a:t>written and signed </a:t>
            </a:r>
            <a:r>
              <a:rPr lang="en-US" altLang="en-US" sz="1500" dirty="0">
                <a:solidFill>
                  <a:schemeClr val="bg1"/>
                </a:solidFill>
                <a:ea typeface="Arial Unicode MS" pitchFamily="34" charset="-128"/>
                <a:cs typeface="Arial Unicode MS" pitchFamily="34" charset="-128"/>
              </a:rPr>
              <a:t>appeal.  </a:t>
            </a:r>
          </a:p>
        </p:txBody>
      </p:sp>
      <p:sp>
        <p:nvSpPr>
          <p:cNvPr id="10" name="Text Box 4"/>
          <p:cNvSpPr txBox="1">
            <a:spLocks noChangeArrowheads="1"/>
          </p:cNvSpPr>
          <p:nvPr/>
        </p:nvSpPr>
        <p:spPr bwMode="auto">
          <a:xfrm>
            <a:off x="484188" y="1152525"/>
            <a:ext cx="3311525" cy="639763"/>
          </a:xfrm>
          <a:prstGeom prst="rect">
            <a:avLst/>
          </a:prstGeom>
          <a:solidFill>
            <a:schemeClr val="accent1"/>
          </a:solidFill>
          <a:ln>
            <a:noFill/>
          </a:ln>
          <a:extLst/>
        </p:spPr>
        <p:txBody>
          <a:bodyPr wrap="none" lIns="45720" rIns="45720" anchor="ct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a:spcBef>
                <a:spcPct val="0"/>
              </a:spcBef>
              <a:buClrTx/>
              <a:buSzTx/>
            </a:pPr>
            <a:r>
              <a:rPr lang="en-US" altLang="en-US" sz="1600" b="1" dirty="0" smtClean="0">
                <a:solidFill>
                  <a:schemeClr val="bg1"/>
                </a:solidFill>
              </a:rPr>
              <a:t>Non-Urgent </a:t>
            </a:r>
            <a:r>
              <a:rPr lang="en-US" altLang="en-US" sz="1600" b="1" dirty="0">
                <a:solidFill>
                  <a:schemeClr val="bg1"/>
                </a:solidFill>
              </a:rPr>
              <a:t>(Standard)</a:t>
            </a:r>
          </a:p>
        </p:txBody>
      </p:sp>
      <p:sp>
        <p:nvSpPr>
          <p:cNvPr id="6" name="Rectangle 5"/>
          <p:cNvSpPr>
            <a:spLocks noChangeArrowheads="1"/>
          </p:cNvSpPr>
          <p:nvPr/>
        </p:nvSpPr>
        <p:spPr bwMode="auto">
          <a:xfrm>
            <a:off x="4167188" y="1792287"/>
            <a:ext cx="4505325" cy="343004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tIns="91440" bIns="91440"/>
          <a:lstStyle>
            <a:lvl1pPr marL="285750" indent="-28575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509588" indent="-227013"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795338" indent="-171450" algn="l" eaLnBrk="0" hangingPunct="0">
              <a:spcBef>
                <a:spcPct val="20000"/>
              </a:spcBef>
              <a:buClr>
                <a:srgbClr val="005293"/>
              </a:buClr>
              <a:defRPr>
                <a:solidFill>
                  <a:srgbClr val="535A5D"/>
                </a:solidFill>
                <a:latin typeface="Arial" charset="0"/>
                <a:ea typeface="ＭＳ Ｐゴシック" pitchFamily="34" charset="-128"/>
              </a:defRPr>
            </a:lvl3pPr>
            <a:lvl4pPr marL="1139825" indent="-230188" algn="l" eaLnBrk="0" hangingPunct="0">
              <a:spcBef>
                <a:spcPct val="20000"/>
              </a:spcBef>
              <a:buClr>
                <a:srgbClr val="005293"/>
              </a:buClr>
              <a:defRPr>
                <a:solidFill>
                  <a:srgbClr val="535A5D"/>
                </a:solidFill>
                <a:latin typeface="Arial" charset="0"/>
                <a:ea typeface="ＭＳ Ｐゴシック" pitchFamily="34" charset="-128"/>
              </a:defRPr>
            </a:lvl4pPr>
            <a:lvl5pPr marL="1420813" indent="-166688"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18780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3352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27924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249613" indent="-166688"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eaLnBrk="1" hangingPunct="1">
              <a:spcBef>
                <a:spcPct val="0"/>
              </a:spcBef>
              <a:buClrTx/>
              <a:buSzTx/>
              <a:buFont typeface="Arial" panose="020B0604020202020204" pitchFamily="34" charset="0"/>
              <a:buChar char="•"/>
            </a:pPr>
            <a:r>
              <a:rPr lang="en-US" altLang="en-US" sz="1300" dirty="0">
                <a:solidFill>
                  <a:schemeClr val="accent5">
                    <a:lumMod val="50000"/>
                  </a:schemeClr>
                </a:solidFill>
                <a:ea typeface="Arial Unicode MS" pitchFamily="34" charset="-128"/>
                <a:cs typeface="Arial Unicode MS" pitchFamily="34" charset="-128"/>
              </a:rPr>
              <a:t>Must be requested as soon as possible after the Adverse Determination </a:t>
            </a:r>
          </a:p>
          <a:p>
            <a:pPr eaLnBrk="1" hangingPunct="1">
              <a:spcBef>
                <a:spcPct val="0"/>
              </a:spcBef>
              <a:buClrTx/>
              <a:buSzTx/>
            </a:pPr>
            <a:endParaRPr lang="en-US" altLang="en-US" sz="1300" dirty="0">
              <a:solidFill>
                <a:schemeClr val="accent5">
                  <a:lumMod val="50000"/>
                </a:schemeClr>
              </a:solidFill>
              <a:ea typeface="Arial Unicode MS" pitchFamily="34" charset="-128"/>
              <a:cs typeface="Arial Unicode MS" pitchFamily="34" charset="-128"/>
            </a:endParaRPr>
          </a:p>
          <a:p>
            <a:pPr eaLnBrk="1" hangingPunct="1">
              <a:spcBef>
                <a:spcPct val="0"/>
              </a:spcBef>
              <a:buClrTx/>
              <a:buSzTx/>
              <a:buFontTx/>
              <a:buChar char="•"/>
            </a:pPr>
            <a:r>
              <a:rPr lang="en-US" altLang="en-US" sz="1300" dirty="0" smtClean="0">
                <a:solidFill>
                  <a:schemeClr val="accent5">
                    <a:lumMod val="50000"/>
                  </a:schemeClr>
                </a:solidFill>
                <a:ea typeface="Arial Unicode MS" pitchFamily="34" charset="-128"/>
                <a:cs typeface="Arial Unicode MS" pitchFamily="34" charset="-128"/>
              </a:rPr>
              <a:t>Optum will </a:t>
            </a:r>
            <a:r>
              <a:rPr lang="en-US" altLang="en-US" sz="1300" dirty="0">
                <a:solidFill>
                  <a:schemeClr val="accent5">
                    <a:lumMod val="50000"/>
                  </a:schemeClr>
                </a:solidFill>
                <a:ea typeface="Arial Unicode MS" pitchFamily="34" charset="-128"/>
                <a:cs typeface="Arial Unicode MS" pitchFamily="34" charset="-128"/>
              </a:rPr>
              <a:t>make a reasonable effort to contact you prior to making a determination on the appeal. If Optum is unsuccessful in reaching you, an urgent appeal determination will be made based on the information available to Optum at that </a:t>
            </a:r>
            <a:r>
              <a:rPr lang="en-US" altLang="en-US" sz="1300" dirty="0" smtClean="0">
                <a:solidFill>
                  <a:schemeClr val="accent5">
                    <a:lumMod val="50000"/>
                  </a:schemeClr>
                </a:solidFill>
                <a:ea typeface="Arial Unicode MS" pitchFamily="34" charset="-128"/>
                <a:cs typeface="Arial Unicode MS" pitchFamily="34" charset="-128"/>
              </a:rPr>
              <a:t>time</a:t>
            </a:r>
            <a:endParaRPr lang="en-US" altLang="en-US" sz="1300" dirty="0">
              <a:solidFill>
                <a:schemeClr val="accent5">
                  <a:lumMod val="50000"/>
                </a:schemeClr>
              </a:solidFill>
              <a:ea typeface="Arial Unicode MS" pitchFamily="34" charset="-128"/>
              <a:cs typeface="Arial Unicode MS" pitchFamily="34" charset="-128"/>
            </a:endParaRPr>
          </a:p>
          <a:p>
            <a:pPr eaLnBrk="1" hangingPunct="1">
              <a:spcBef>
                <a:spcPct val="0"/>
              </a:spcBef>
              <a:buClrTx/>
              <a:buSzTx/>
            </a:pPr>
            <a:endParaRPr lang="en-US" altLang="en-US" sz="1300" dirty="0">
              <a:solidFill>
                <a:schemeClr val="accent5">
                  <a:lumMod val="50000"/>
                </a:schemeClr>
              </a:solidFill>
              <a:ea typeface="Arial Unicode MS" pitchFamily="34" charset="-128"/>
              <a:cs typeface="Arial Unicode MS" pitchFamily="34" charset="-128"/>
            </a:endParaRPr>
          </a:p>
          <a:p>
            <a:pPr eaLnBrk="1" hangingPunct="1">
              <a:spcBef>
                <a:spcPct val="0"/>
              </a:spcBef>
              <a:buClrTx/>
              <a:buSzTx/>
              <a:buFontTx/>
              <a:buChar char="•"/>
            </a:pPr>
            <a:r>
              <a:rPr lang="en-US" altLang="en-US" sz="1300" dirty="0">
                <a:solidFill>
                  <a:schemeClr val="accent5">
                    <a:lumMod val="50000"/>
                  </a:schemeClr>
                </a:solidFill>
                <a:ea typeface="Arial Unicode MS" pitchFamily="34" charset="-128"/>
                <a:cs typeface="Arial Unicode MS" pitchFamily="34" charset="-128"/>
              </a:rPr>
              <a:t>Notification will occur as expeditiously as the member’s health condition requires, within two (2) business days, unless the appeal is pertaining to an appeal relating to an ongoing emergency or denial of continued hospitalization, which we will complete investigation and resolution of </a:t>
            </a:r>
            <a:r>
              <a:rPr lang="en-US" altLang="en-US" sz="1300" dirty="0" smtClean="0">
                <a:solidFill>
                  <a:schemeClr val="accent5">
                    <a:lumMod val="50000"/>
                  </a:schemeClr>
                </a:solidFill>
                <a:ea typeface="Arial Unicode MS" pitchFamily="34" charset="-128"/>
                <a:cs typeface="Arial Unicode MS" pitchFamily="34" charset="-128"/>
              </a:rPr>
              <a:t>no </a:t>
            </a:r>
            <a:r>
              <a:rPr lang="en-US" altLang="en-US" sz="1300" dirty="0">
                <a:solidFill>
                  <a:schemeClr val="accent5">
                    <a:lumMod val="50000"/>
                  </a:schemeClr>
                </a:solidFill>
                <a:ea typeface="Arial Unicode MS" pitchFamily="34" charset="-128"/>
                <a:cs typeface="Arial Unicode MS" pitchFamily="34" charset="-128"/>
              </a:rPr>
              <a:t>later than one (1) business day after receiving the </a:t>
            </a:r>
            <a:r>
              <a:rPr lang="en-US" altLang="en-US" sz="1300" dirty="0" smtClean="0">
                <a:solidFill>
                  <a:schemeClr val="accent5">
                    <a:lumMod val="50000"/>
                  </a:schemeClr>
                </a:solidFill>
                <a:ea typeface="Arial Unicode MS" pitchFamily="34" charset="-128"/>
                <a:cs typeface="Arial Unicode MS" pitchFamily="34" charset="-128"/>
              </a:rPr>
              <a:t>request</a:t>
            </a:r>
            <a:endParaRPr lang="en-US" altLang="en-US" sz="1300" dirty="0">
              <a:solidFill>
                <a:schemeClr val="accent5">
                  <a:lumMod val="50000"/>
                </a:schemeClr>
              </a:solidFill>
              <a:ea typeface="Arial Unicode MS" pitchFamily="34" charset="-128"/>
              <a:cs typeface="Arial Unicode MS" pitchFamily="34" charset="-128"/>
            </a:endParaRPr>
          </a:p>
        </p:txBody>
      </p:sp>
      <p:sp>
        <p:nvSpPr>
          <p:cNvPr id="7" name="Text Box 6"/>
          <p:cNvSpPr txBox="1">
            <a:spLocks noChangeArrowheads="1"/>
          </p:cNvSpPr>
          <p:nvPr/>
        </p:nvSpPr>
        <p:spPr bwMode="auto">
          <a:xfrm>
            <a:off x="4167188" y="1152525"/>
            <a:ext cx="4505325" cy="639763"/>
          </a:xfrm>
          <a:prstGeom prst="rect">
            <a:avLst/>
          </a:prstGeom>
          <a:solidFill>
            <a:schemeClr val="accent2"/>
          </a:solidFill>
          <a:ln>
            <a:noFill/>
          </a:ln>
          <a:extLst/>
        </p:spPr>
        <p:txBody>
          <a:bodyPr wrap="none" lIns="45720" rIns="45720" anchor="ct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a:spcBef>
                <a:spcPct val="0"/>
              </a:spcBef>
              <a:buClrTx/>
              <a:buSzTx/>
            </a:pPr>
            <a:r>
              <a:rPr lang="en-US" altLang="en-US" sz="1600" b="1" dirty="0">
                <a:solidFill>
                  <a:schemeClr val="bg1"/>
                </a:solidFill>
              </a:rPr>
              <a:t>Urgent (Expedited)</a:t>
            </a:r>
          </a:p>
        </p:txBody>
      </p:sp>
    </p:spTree>
    <p:extLst>
      <p:ext uri="{BB962C8B-B14F-4D97-AF65-F5344CB8AC3E}">
        <p14:creationId xmlns:p14="http://schemas.microsoft.com/office/powerpoint/2010/main" val="16385456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59</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Services While </a:t>
            </a:r>
            <a:r>
              <a:rPr lang="en-US" altLang="en-US" sz="2800" dirty="0" smtClean="0">
                <a:solidFill>
                  <a:schemeClr val="accent1"/>
                </a:solidFill>
              </a:rPr>
              <a:t>in </a:t>
            </a:r>
            <a:r>
              <a:rPr lang="en-US" altLang="en-US" sz="2800" dirty="0">
                <a:solidFill>
                  <a:schemeClr val="accent1"/>
                </a:solidFill>
              </a:rPr>
              <a:t>Appeal</a:t>
            </a:r>
            <a:endParaRPr lang="en-US" sz="2800" dirty="0">
              <a:solidFill>
                <a:schemeClr val="accent1"/>
              </a:solidFill>
            </a:endParaRPr>
          </a:p>
        </p:txBody>
      </p:sp>
      <p:sp>
        <p:nvSpPr>
          <p:cNvPr id="4" name="Rectangle 3"/>
          <p:cNvSpPr/>
          <p:nvPr/>
        </p:nvSpPr>
        <p:spPr>
          <a:xfrm>
            <a:off x="838200" y="1219200"/>
            <a:ext cx="7010400" cy="4555093"/>
          </a:xfrm>
          <a:prstGeom prst="rect">
            <a:avLst/>
          </a:prstGeom>
        </p:spPr>
        <p:txBody>
          <a:bodyPr wrap="square">
            <a:spAutoFit/>
          </a:bodyPr>
          <a:lstStyle/>
          <a:p>
            <a:pPr marL="285750" indent="-285750">
              <a:buFont typeface="Arial" panose="020B0604020202020204" pitchFamily="34" charset="0"/>
              <a:buChar char="•"/>
              <a:defRPr/>
            </a:pPr>
            <a:r>
              <a:rPr lang="en-US" altLang="en-US" dirty="0">
                <a:solidFill>
                  <a:schemeClr val="accent5">
                    <a:lumMod val="50000"/>
                  </a:schemeClr>
                </a:solidFill>
              </a:rPr>
              <a:t>You may continue to provide service following an adverse determination if the following are met:</a:t>
            </a:r>
          </a:p>
          <a:p>
            <a:pPr marL="793750" lvl="1" indent="-285750">
              <a:buFont typeface="Courier New" panose="02070309020205020404" pitchFamily="49" charset="0"/>
              <a:buChar char="o"/>
              <a:defRPr/>
            </a:pPr>
            <a:r>
              <a:rPr lang="en-US" altLang="en-US" sz="1600" dirty="0">
                <a:solidFill>
                  <a:schemeClr val="accent5">
                    <a:lumMod val="50000"/>
                  </a:schemeClr>
                </a:solidFill>
              </a:rPr>
              <a:t>The </a:t>
            </a:r>
            <a:r>
              <a:rPr lang="en-US" altLang="en-US" sz="1600" dirty="0" smtClean="0">
                <a:solidFill>
                  <a:schemeClr val="accent5">
                    <a:lumMod val="50000"/>
                  </a:schemeClr>
                </a:solidFill>
              </a:rPr>
              <a:t>member </a:t>
            </a:r>
            <a:r>
              <a:rPr lang="en-US" altLang="en-US" sz="1600" dirty="0">
                <a:solidFill>
                  <a:schemeClr val="accent5">
                    <a:lumMod val="50000"/>
                  </a:schemeClr>
                </a:solidFill>
              </a:rPr>
              <a:t>is informed of the adverse determination</a:t>
            </a:r>
          </a:p>
          <a:p>
            <a:pPr marL="793750" lvl="1" indent="-285750">
              <a:buFont typeface="Courier New" panose="02070309020205020404" pitchFamily="49" charset="0"/>
              <a:buChar char="o"/>
              <a:defRPr/>
            </a:pPr>
            <a:r>
              <a:rPr lang="en-US" altLang="en-US" sz="1600" dirty="0">
                <a:solidFill>
                  <a:schemeClr val="accent5">
                    <a:lumMod val="50000"/>
                  </a:schemeClr>
                </a:solidFill>
              </a:rPr>
              <a:t>The </a:t>
            </a:r>
            <a:r>
              <a:rPr lang="en-US" altLang="en-US" sz="1600" dirty="0" smtClean="0">
                <a:solidFill>
                  <a:schemeClr val="accent5">
                    <a:lumMod val="50000"/>
                  </a:schemeClr>
                </a:solidFill>
              </a:rPr>
              <a:t>member </a:t>
            </a:r>
            <a:r>
              <a:rPr lang="en-US" altLang="en-US" sz="1600" dirty="0">
                <a:solidFill>
                  <a:schemeClr val="accent5">
                    <a:lumMod val="50000"/>
                  </a:schemeClr>
                </a:solidFill>
              </a:rPr>
              <a:t>is informed that the care will become the financial responsibility of the </a:t>
            </a:r>
            <a:r>
              <a:rPr lang="en-US" altLang="en-US" sz="1600" dirty="0" smtClean="0">
                <a:solidFill>
                  <a:schemeClr val="accent5">
                    <a:lumMod val="50000"/>
                  </a:schemeClr>
                </a:solidFill>
              </a:rPr>
              <a:t>member </a:t>
            </a:r>
            <a:r>
              <a:rPr lang="en-US" altLang="en-US" sz="1600" dirty="0">
                <a:solidFill>
                  <a:schemeClr val="accent5">
                    <a:lumMod val="50000"/>
                  </a:schemeClr>
                </a:solidFill>
              </a:rPr>
              <a:t>from the date of the adverse determination forward</a:t>
            </a:r>
          </a:p>
          <a:p>
            <a:pPr marL="793750" lvl="1" indent="-285750">
              <a:buFont typeface="Courier New" panose="02070309020205020404" pitchFamily="49" charset="0"/>
              <a:buChar char="o"/>
              <a:defRPr/>
            </a:pPr>
            <a:r>
              <a:rPr lang="en-US" altLang="en-US" sz="1600" dirty="0">
                <a:solidFill>
                  <a:schemeClr val="accent5">
                    <a:lumMod val="50000"/>
                  </a:schemeClr>
                </a:solidFill>
              </a:rPr>
              <a:t>The </a:t>
            </a:r>
            <a:r>
              <a:rPr lang="en-US" altLang="en-US" sz="1600" dirty="0" smtClean="0">
                <a:solidFill>
                  <a:schemeClr val="accent5">
                    <a:lumMod val="50000"/>
                  </a:schemeClr>
                </a:solidFill>
              </a:rPr>
              <a:t>member </a:t>
            </a:r>
            <a:r>
              <a:rPr lang="en-US" altLang="en-US" sz="1600" dirty="0">
                <a:solidFill>
                  <a:schemeClr val="accent5">
                    <a:lumMod val="50000"/>
                  </a:schemeClr>
                </a:solidFill>
              </a:rPr>
              <a:t>agrees in writing to these continued terms of care and acceptance of financial responsibility </a:t>
            </a:r>
          </a:p>
          <a:p>
            <a:pPr marL="793750" lvl="1" indent="-285750">
              <a:buFont typeface="Courier New" panose="02070309020205020404" pitchFamily="49" charset="0"/>
              <a:buChar char="o"/>
              <a:defRPr/>
            </a:pPr>
            <a:r>
              <a:rPr lang="en-US" altLang="en-US" sz="1600" dirty="0">
                <a:solidFill>
                  <a:schemeClr val="accent5">
                    <a:lumMod val="50000"/>
                  </a:schemeClr>
                </a:solidFill>
              </a:rPr>
              <a:t>You charge no more than the United contracted fee for such services, although a lower fee may be </a:t>
            </a:r>
            <a:r>
              <a:rPr lang="en-US" altLang="en-US" sz="1600" dirty="0" smtClean="0">
                <a:solidFill>
                  <a:schemeClr val="accent5">
                    <a:lumMod val="50000"/>
                  </a:schemeClr>
                </a:solidFill>
              </a:rPr>
              <a:t>charged</a:t>
            </a:r>
            <a:endParaRPr lang="en-US" altLang="en-US" sz="1600" dirty="0">
              <a:solidFill>
                <a:schemeClr val="accent5">
                  <a:lumMod val="50000"/>
                </a:schemeClr>
              </a:solidFill>
            </a:endParaRPr>
          </a:p>
          <a:p>
            <a:pPr>
              <a:defRPr/>
            </a:pPr>
            <a:endParaRPr lang="en-US" altLang="en-US" dirty="0">
              <a:solidFill>
                <a:schemeClr val="accent5">
                  <a:lumMod val="50000"/>
                </a:schemeClr>
              </a:solidFill>
            </a:endParaRPr>
          </a:p>
          <a:p>
            <a:pPr marL="285750" indent="-285750">
              <a:buFont typeface="Arial" panose="020B0604020202020204" pitchFamily="34" charset="0"/>
              <a:buChar char="•"/>
              <a:defRPr/>
            </a:pPr>
            <a:r>
              <a:rPr lang="en-US" altLang="en-US" dirty="0">
                <a:solidFill>
                  <a:schemeClr val="accent5">
                    <a:lumMod val="50000"/>
                  </a:schemeClr>
                </a:solidFill>
              </a:rPr>
              <a:t>If, subsequent to the adverse benefit determination and in advance of receiving continued services, the </a:t>
            </a:r>
            <a:r>
              <a:rPr lang="en-US" altLang="en-US" dirty="0" smtClean="0">
                <a:solidFill>
                  <a:schemeClr val="accent5">
                    <a:lumMod val="50000"/>
                  </a:schemeClr>
                </a:solidFill>
              </a:rPr>
              <a:t>member </a:t>
            </a:r>
            <a:r>
              <a:rPr lang="en-US" altLang="en-US" dirty="0">
                <a:solidFill>
                  <a:schemeClr val="accent5">
                    <a:lumMod val="50000"/>
                  </a:schemeClr>
                </a:solidFill>
              </a:rPr>
              <a:t>does not consent in writing to continue to receive such care and we uphold the determination regarding the cessation of coverage for such care, you cannot collect reimbursement from the </a:t>
            </a:r>
            <a:r>
              <a:rPr lang="en-US" altLang="en-US" dirty="0" smtClean="0">
                <a:solidFill>
                  <a:schemeClr val="accent5">
                    <a:lumMod val="50000"/>
                  </a:schemeClr>
                </a:solidFill>
              </a:rPr>
              <a:t>member </a:t>
            </a:r>
            <a:r>
              <a:rPr lang="en-US" altLang="en-US" dirty="0">
                <a:solidFill>
                  <a:schemeClr val="accent5">
                    <a:lumMod val="50000"/>
                  </a:schemeClr>
                </a:solidFill>
              </a:rPr>
              <a:t>pursuant to the terms of your </a:t>
            </a:r>
            <a:r>
              <a:rPr lang="en-US" altLang="en-US" dirty="0" smtClean="0">
                <a:solidFill>
                  <a:schemeClr val="accent5">
                    <a:lumMod val="50000"/>
                  </a:schemeClr>
                </a:solidFill>
              </a:rPr>
              <a:t>Agreement</a:t>
            </a:r>
            <a:endParaRPr lang="en-US" altLang="en-US" dirty="0">
              <a:solidFill>
                <a:schemeClr val="accent5">
                  <a:lumMod val="50000"/>
                </a:schemeClr>
              </a:solidFill>
            </a:endParaRPr>
          </a:p>
        </p:txBody>
      </p:sp>
    </p:spTree>
    <p:extLst>
      <p:ext uri="{BB962C8B-B14F-4D97-AF65-F5344CB8AC3E}">
        <p14:creationId xmlns:p14="http://schemas.microsoft.com/office/powerpoint/2010/main" val="1328741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pPr algn="r"/>
            <a:fld id="{F18F5FCC-583C-47C6-9953-2F6AD74D46AE}" type="slidenum">
              <a:rPr lang="en-US" smtClean="0"/>
              <a:pPr algn="r"/>
              <a:t>6</a:t>
            </a:fld>
            <a:endParaRPr lang="en-US" dirty="0"/>
          </a:p>
        </p:txBody>
      </p:sp>
      <p:sp>
        <p:nvSpPr>
          <p:cNvPr id="7" name="Content Placeholder 1"/>
          <p:cNvSpPr txBox="1">
            <a:spLocks/>
          </p:cNvSpPr>
          <p:nvPr/>
        </p:nvSpPr>
        <p:spPr>
          <a:xfrm>
            <a:off x="457199" y="1295400"/>
            <a:ext cx="8229600" cy="4724400"/>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0"/>
              </a:spcBef>
              <a:spcAft>
                <a:spcPts val="1200"/>
              </a:spcAft>
              <a:buClr>
                <a:schemeClr val="accent1"/>
              </a:buClr>
              <a:buFont typeface="Arial" panose="020B0604020202020204" pitchFamily="34" charset="0"/>
              <a:buChar char="•"/>
            </a:pPr>
            <a:endParaRPr lang="en-US" sz="1800" dirty="0">
              <a:solidFill>
                <a:schemeClr val="tx1"/>
              </a:solidFill>
            </a:endParaRPr>
          </a:p>
        </p:txBody>
      </p:sp>
      <p:sp>
        <p:nvSpPr>
          <p:cNvPr id="2" name="Rectangle 1"/>
          <p:cNvSpPr/>
          <p:nvPr/>
        </p:nvSpPr>
        <p:spPr>
          <a:xfrm>
            <a:off x="609600" y="1371600"/>
            <a:ext cx="7543800" cy="4031873"/>
          </a:xfrm>
          <a:prstGeom prst="rect">
            <a:avLst/>
          </a:prstGeom>
        </p:spPr>
        <p:txBody>
          <a:bodyPr wrap="square">
            <a:spAutoFit/>
          </a:bodyPr>
          <a:lstStyle/>
          <a:p>
            <a:pPr>
              <a:defRPr/>
            </a:pPr>
            <a:r>
              <a:rPr lang="en-US" altLang="en-US" sz="1600" b="1" dirty="0">
                <a:solidFill>
                  <a:schemeClr val="accent5">
                    <a:lumMod val="50000"/>
                  </a:schemeClr>
                </a:solidFill>
              </a:rPr>
              <a:t>Our Goal:</a:t>
            </a:r>
            <a:r>
              <a:rPr lang="en-US" altLang="en-US" sz="1600" dirty="0">
                <a:solidFill>
                  <a:schemeClr val="accent5">
                    <a:lumMod val="50000"/>
                  </a:schemeClr>
                </a:solidFill>
              </a:rPr>
              <a:t> Achieve medical and behavioral health care integration for all members</a:t>
            </a:r>
          </a:p>
          <a:p>
            <a:pPr marL="285750" indent="-285750">
              <a:buFont typeface="Arial" panose="020B0604020202020204" pitchFamily="34" charset="0"/>
              <a:buChar char="•"/>
              <a:defRPr/>
            </a:pPr>
            <a:r>
              <a:rPr lang="en-US" altLang="en-US" sz="1600" dirty="0">
                <a:solidFill>
                  <a:schemeClr val="accent5">
                    <a:lumMod val="50000"/>
                  </a:schemeClr>
                </a:solidFill>
              </a:rPr>
              <a:t>Behavioral providers are asked to refer members with known or suspected and untreated physical health problems or disorders to their Primary Care Physician for examination and treatment</a:t>
            </a:r>
          </a:p>
          <a:p>
            <a:pPr marL="285750" indent="-285750">
              <a:buFont typeface="Arial" panose="020B0604020202020204" pitchFamily="34" charset="0"/>
              <a:buChar char="•"/>
              <a:defRPr/>
            </a:pPr>
            <a:r>
              <a:rPr lang="en-US" altLang="en-US" sz="1600" dirty="0">
                <a:solidFill>
                  <a:schemeClr val="accent5">
                    <a:lumMod val="50000"/>
                  </a:schemeClr>
                </a:solidFill>
              </a:rPr>
              <a:t>Primary Care Physicians are asked to identify and refer members with  known or suspected and untreated mental health or substance use disorders for behavioral health examination and treatment</a:t>
            </a:r>
          </a:p>
          <a:p>
            <a:pPr>
              <a:defRPr/>
            </a:pPr>
            <a:endParaRPr lang="en-US" altLang="en-US" sz="1600" dirty="0">
              <a:solidFill>
                <a:schemeClr val="accent5">
                  <a:lumMod val="50000"/>
                </a:schemeClr>
              </a:solidFill>
            </a:endParaRPr>
          </a:p>
          <a:p>
            <a:pPr>
              <a:defRPr/>
            </a:pPr>
            <a:r>
              <a:rPr lang="en-US" altLang="en-US" sz="1600" b="1" dirty="0">
                <a:solidFill>
                  <a:schemeClr val="accent5">
                    <a:lumMod val="50000"/>
                  </a:schemeClr>
                </a:solidFill>
              </a:rPr>
              <a:t>Our Goal: </a:t>
            </a:r>
            <a:r>
              <a:rPr lang="en-US" altLang="en-US" sz="1600" dirty="0">
                <a:solidFill>
                  <a:schemeClr val="accent5">
                    <a:lumMod val="50000"/>
                  </a:schemeClr>
                </a:solidFill>
              </a:rPr>
              <a:t>Achieve integration of treatment for mental health and substance use disorder conditions</a:t>
            </a:r>
          </a:p>
          <a:p>
            <a:pPr marL="285750" indent="-285750">
              <a:buFont typeface="Arial" panose="020B0604020202020204" pitchFamily="34" charset="0"/>
              <a:buChar char="•"/>
              <a:defRPr/>
            </a:pPr>
            <a:r>
              <a:rPr lang="en-US" altLang="en-US" sz="1600" dirty="0">
                <a:solidFill>
                  <a:schemeClr val="accent5">
                    <a:lumMod val="50000"/>
                  </a:schemeClr>
                </a:solidFill>
              </a:rPr>
              <a:t>Our care management program assists members with complex medical and/or behavioral health needs in the coordination of their care</a:t>
            </a:r>
          </a:p>
          <a:p>
            <a:pPr marL="285750" indent="-285750">
              <a:buFont typeface="Arial" panose="020B0604020202020204" pitchFamily="34" charset="0"/>
              <a:buChar char="•"/>
              <a:defRPr/>
            </a:pPr>
            <a:r>
              <a:rPr lang="en-US" altLang="en-US" sz="1600" dirty="0">
                <a:solidFill>
                  <a:schemeClr val="accent5">
                    <a:lumMod val="50000"/>
                  </a:schemeClr>
                </a:solidFill>
              </a:rPr>
              <a:t>All members are expected to be treated from a holistic standpoint; this is especially true for high-risk, high-service utilizers and other members with complex needs</a:t>
            </a:r>
          </a:p>
        </p:txBody>
      </p:sp>
      <p:sp>
        <p:nvSpPr>
          <p:cNvPr id="4" name="Title 3"/>
          <p:cNvSpPr>
            <a:spLocks noGrp="1"/>
          </p:cNvSpPr>
          <p:nvPr>
            <p:ph type="title"/>
          </p:nvPr>
        </p:nvSpPr>
        <p:spPr/>
        <p:txBody>
          <a:bodyPr/>
          <a:lstStyle/>
          <a:p>
            <a:r>
              <a:rPr lang="en-US" sz="2800" dirty="0">
                <a:solidFill>
                  <a:schemeClr val="accent1"/>
                </a:solidFill>
              </a:rPr>
              <a:t>Behavioral and Medical Integration</a:t>
            </a:r>
            <a:endParaRPr lang="en-US" sz="2800" dirty="0"/>
          </a:p>
        </p:txBody>
      </p:sp>
    </p:spTree>
    <p:extLst>
      <p:ext uri="{BB962C8B-B14F-4D97-AF65-F5344CB8AC3E}">
        <p14:creationId xmlns:p14="http://schemas.microsoft.com/office/powerpoint/2010/main" val="35906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60</a:t>
            </a:fld>
            <a:endParaRPr lang="en-US" dirty="0"/>
          </a:p>
        </p:txBody>
      </p:sp>
      <p:sp>
        <p:nvSpPr>
          <p:cNvPr id="3" name="Title 2"/>
          <p:cNvSpPr>
            <a:spLocks noGrp="1"/>
          </p:cNvSpPr>
          <p:nvPr>
            <p:ph type="title"/>
          </p:nvPr>
        </p:nvSpPr>
        <p:spPr/>
        <p:txBody>
          <a:bodyPr/>
          <a:lstStyle/>
          <a:p>
            <a:r>
              <a:rPr lang="en-US" altLang="en-US" sz="2800" dirty="0" smtClean="0">
                <a:solidFill>
                  <a:schemeClr val="accent1"/>
                </a:solidFill>
              </a:rPr>
              <a:t>Appeals and Grievances</a:t>
            </a:r>
            <a:endParaRPr lang="en-US" sz="2800" dirty="0">
              <a:solidFill>
                <a:schemeClr val="accent1"/>
              </a:solidFill>
            </a:endParaRPr>
          </a:p>
        </p:txBody>
      </p:sp>
      <p:sp>
        <p:nvSpPr>
          <p:cNvPr id="5" name="Content Placeholder 2"/>
          <p:cNvSpPr txBox="1">
            <a:spLocks/>
          </p:cNvSpPr>
          <p:nvPr/>
        </p:nvSpPr>
        <p:spPr bwMode="auto">
          <a:xfrm>
            <a:off x="457200" y="960438"/>
            <a:ext cx="8321675" cy="537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0" marR="0" lvl="0" indent="0" algn="l" defTabSz="914400" rtl="0" eaLnBrk="0" fontAlgn="base" latinLnBrk="0" hangingPunct="0">
              <a:lnSpc>
                <a:spcPts val="1900"/>
              </a:lnSpc>
              <a:spcBef>
                <a:spcPts val="825"/>
              </a:spcBef>
              <a:spcAft>
                <a:spcPct val="0"/>
              </a:spcAft>
              <a:buClr>
                <a:srgbClr val="D45D00"/>
              </a:buClr>
              <a:buSzTx/>
              <a:buFontTx/>
              <a:buNone/>
              <a:tabLst/>
              <a:defRPr/>
            </a:pPr>
            <a:endPar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136525" algn="l" defTabSz="914400" rtl="0" eaLnBrk="0" fontAlgn="base" latinLnBrk="0" hangingPunct="0">
              <a:lnSpc>
                <a:spcPts val="1900"/>
              </a:lnSpc>
              <a:spcBef>
                <a:spcPts val="825"/>
              </a:spcBef>
              <a:spcAft>
                <a:spcPct val="0"/>
              </a:spcAft>
              <a:buClr>
                <a:srgbClr val="D45D00"/>
              </a:buClr>
              <a:buSzTx/>
              <a:buFont typeface="Symbol" pitchFamily="18" charset="2"/>
              <a:buChar char="·"/>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Claims reconsideration through: </a:t>
            </a:r>
          </a:p>
          <a:p>
            <a:pPr marL="171450" marR="0" lvl="0" indent="0" algn="l" defTabSz="914400" rtl="0" eaLnBrk="0" fontAlgn="base" latinLnBrk="0" hangingPunct="0">
              <a:lnSpc>
                <a:spcPts val="1900"/>
              </a:lnSpc>
              <a:spcBef>
                <a:spcPts val="825"/>
              </a:spcBef>
              <a:spcAft>
                <a:spcPct val="0"/>
              </a:spcAft>
              <a:buClr>
                <a:srgbClr val="D45D00"/>
              </a:buClr>
              <a:buSzTx/>
              <a:buFontTx/>
              <a:buNone/>
              <a:tabLst/>
              <a:defRPr/>
            </a:pPr>
            <a:r>
              <a:rPr kumimoji="0" lang="en-US" sz="1600" b="0" i="0" u="sng" strike="noStrike" kern="0" cap="none" spc="0" normalizeH="0" baseline="0" noProof="0" dirty="0" smtClean="0">
                <a:ln>
                  <a:noFill/>
                </a:ln>
                <a:solidFill>
                  <a:srgbClr val="63666A"/>
                </a:solidFill>
                <a:effectLst/>
                <a:uLnTx/>
                <a:uFillTx/>
                <a:latin typeface="Arial"/>
                <a:ea typeface="Arial Unicode MS"/>
                <a:cs typeface="Arial Unicode MS"/>
                <a:hlinkClick r:id="rId3"/>
              </a:rPr>
              <a:t>www.UnitedHealthcareOnline.com</a:t>
            </a: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 &gt; Claims &amp; Payments &gt; Claim Reconsideration</a:t>
            </a:r>
          </a:p>
          <a:p>
            <a:pPr marL="0" marR="0" lvl="0" indent="0" algn="l" defTabSz="914400" rtl="0" eaLnBrk="0" fontAlgn="base" latinLnBrk="0" hangingPunct="0">
              <a:lnSpc>
                <a:spcPts val="1900"/>
              </a:lnSpc>
              <a:spcBef>
                <a:spcPts val="825"/>
              </a:spcBef>
              <a:spcAft>
                <a:spcPct val="0"/>
              </a:spcAft>
              <a:buClr>
                <a:srgbClr val="D45D00"/>
              </a:buClr>
              <a:buSzTx/>
              <a:buFontTx/>
              <a:buNone/>
              <a:tabLst/>
              <a:defRPr/>
            </a:pPr>
            <a:endPar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136525" algn="l" defTabSz="914400" rtl="0" eaLnBrk="0" fontAlgn="base" latinLnBrk="0" hangingPunct="0">
              <a:lnSpc>
                <a:spcPts val="1900"/>
              </a:lnSpc>
              <a:spcBef>
                <a:spcPts val="825"/>
              </a:spcBef>
              <a:spcAft>
                <a:spcPct val="0"/>
              </a:spcAft>
              <a:buClr>
                <a:srgbClr val="D45D00"/>
              </a:buClr>
              <a:buSzTx/>
              <a:buFont typeface="Symbol" pitchFamily="18" charset="2"/>
              <a:buChar char="·"/>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Corrected claims or any paper attachments to be submitted via Optum Cloud. </a:t>
            </a:r>
          </a:p>
          <a:p>
            <a:pPr marL="0" marR="0" lvl="0" indent="0" algn="l" defTabSz="914400" rtl="0" eaLnBrk="0" fontAlgn="base" latinLnBrk="0" hangingPunct="0">
              <a:lnSpc>
                <a:spcPts val="1900"/>
              </a:lnSpc>
              <a:spcBef>
                <a:spcPts val="825"/>
              </a:spcBef>
              <a:spcAft>
                <a:spcPct val="0"/>
              </a:spcAft>
              <a:buClr>
                <a:srgbClr val="D45D00"/>
              </a:buClr>
              <a:buSzTx/>
              <a:buFontTx/>
              <a:buNone/>
              <a:tabLst/>
              <a:defRPr/>
            </a:pPr>
            <a:endPar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136525" algn="l" defTabSz="914400" rtl="0" eaLnBrk="0" fontAlgn="base" latinLnBrk="0" hangingPunct="0">
              <a:lnSpc>
                <a:spcPts val="1900"/>
              </a:lnSpc>
              <a:spcBef>
                <a:spcPts val="825"/>
              </a:spcBef>
              <a:spcAft>
                <a:spcPct val="0"/>
              </a:spcAft>
              <a:buClr>
                <a:srgbClr val="D45D00"/>
              </a:buClr>
              <a:buSzTx/>
              <a:buFont typeface="Symbol" pitchFamily="18" charset="2"/>
              <a:buChar char="·"/>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Appeals &amp; Grievances mailing address </a:t>
            </a:r>
          </a:p>
          <a:p>
            <a:pPr marL="0" marR="0" lvl="0" indent="136525" algn="l" defTabSz="914400" rtl="0" eaLnBrk="0" fontAlgn="base" latinLnBrk="0" hangingPunct="0">
              <a:lnSpc>
                <a:spcPts val="1900"/>
              </a:lnSpc>
              <a:spcBef>
                <a:spcPts val="825"/>
              </a:spcBef>
              <a:spcAft>
                <a:spcPct val="0"/>
              </a:spcAft>
              <a:buClr>
                <a:srgbClr val="D45D00"/>
              </a:buClr>
              <a:buSzTx/>
              <a:buFont typeface="Symbol" pitchFamily="18" charset="2"/>
              <a:buChar char="·"/>
              <a:tabLst/>
              <a:defRPr/>
            </a:pPr>
            <a:endPar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136525" algn="l" defTabSz="914400" rtl="0" eaLnBrk="0" fontAlgn="base" latinLnBrk="0" hangingPunct="0">
              <a:lnSpc>
                <a:spcPts val="1700"/>
              </a:lnSpc>
              <a:spcBef>
                <a:spcPts val="500"/>
              </a:spcBef>
              <a:spcAft>
                <a:spcPct val="0"/>
              </a:spcAft>
              <a:buClr>
                <a:srgbClr val="D45D00"/>
              </a:buClr>
              <a:buSzTx/>
              <a:buFontTx/>
              <a:buNone/>
              <a:tabLst/>
              <a:defRPr/>
            </a:pPr>
            <a:r>
              <a:rPr kumimoji="0" 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	UnitedHealthcare Community Plan </a:t>
            </a:r>
          </a:p>
          <a:p>
            <a:pPr marL="0" marR="0" lvl="0" indent="136525" algn="l" defTabSz="914400" rtl="0" eaLnBrk="0" fontAlgn="base" latinLnBrk="0" hangingPunct="0">
              <a:lnSpc>
                <a:spcPts val="1700"/>
              </a:lnSpc>
              <a:spcBef>
                <a:spcPts val="500"/>
              </a:spcBef>
              <a:spcAft>
                <a:spcPct val="0"/>
              </a:spcAft>
              <a:buClr>
                <a:srgbClr val="D45D00"/>
              </a:buClr>
              <a:buSzTx/>
              <a:buFontTx/>
              <a:buNone/>
              <a:tabLst/>
              <a:defRPr/>
            </a:pPr>
            <a:r>
              <a:rPr kumimoji="0" 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	     </a:t>
            </a: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UnitedHealthcare Community Plan of Ohio </a:t>
            </a:r>
          </a:p>
          <a:p>
            <a:pPr marL="0" marR="0" lvl="0" indent="136525" algn="l" defTabSz="914400" rtl="0" eaLnBrk="0" fontAlgn="base" latinLnBrk="0" hangingPunct="0">
              <a:lnSpc>
                <a:spcPts val="1700"/>
              </a:lnSpc>
              <a:spcBef>
                <a:spcPts val="500"/>
              </a:spcBef>
              <a:spcAft>
                <a:spcPct val="0"/>
              </a:spcAft>
              <a:buClr>
                <a:srgbClr val="D45D00"/>
              </a:buClr>
              <a:buSzTx/>
              <a:buFontTx/>
              <a:buNone/>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	     P.O. Box 31364 </a:t>
            </a:r>
          </a:p>
          <a:p>
            <a:pPr marL="0" marR="0" lvl="0" indent="136525" algn="l" defTabSz="914400" rtl="0" eaLnBrk="0" fontAlgn="base" latinLnBrk="0" hangingPunct="0">
              <a:lnSpc>
                <a:spcPts val="1600"/>
              </a:lnSpc>
              <a:spcBef>
                <a:spcPts val="300"/>
              </a:spcBef>
              <a:spcAft>
                <a:spcPct val="0"/>
              </a:spcAft>
              <a:buClr>
                <a:srgbClr val="D45D00"/>
              </a:buClr>
              <a:buSzTx/>
              <a:buFontTx/>
              <a:buNone/>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	     Salt Lake City, UT 84131-0364 </a:t>
            </a:r>
          </a:p>
          <a:p>
            <a:pPr marL="0" marR="0" lvl="0" indent="136525" algn="l" defTabSz="914400" rtl="0" eaLnBrk="0" fontAlgn="base" latinLnBrk="0" hangingPunct="0">
              <a:lnSpc>
                <a:spcPts val="1600"/>
              </a:lnSpc>
              <a:spcBef>
                <a:spcPts val="300"/>
              </a:spcBef>
              <a:spcAft>
                <a:spcPct val="0"/>
              </a:spcAft>
              <a:buClr>
                <a:srgbClr val="D45D00"/>
              </a:buClr>
              <a:buSzTx/>
              <a:buFontTx/>
              <a:buNone/>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	</a:t>
            </a:r>
          </a:p>
          <a:p>
            <a:pPr marL="168275" marR="0" lvl="0" indent="-168275" algn="l" defTabSz="914400" rtl="0" eaLnBrk="0" fontAlgn="base" latinLnBrk="0" hangingPunct="0">
              <a:lnSpc>
                <a:spcPts val="1600"/>
              </a:lnSpc>
              <a:spcBef>
                <a:spcPts val="300"/>
              </a:spcBef>
              <a:spcAft>
                <a:spcPct val="0"/>
              </a:spcAft>
              <a:buClr>
                <a:srgbClr val="D45D00"/>
              </a:buClr>
              <a:buSzTx/>
              <a:buFontTx/>
              <a:buChar char="•"/>
              <a:tabLst/>
              <a:defRPr/>
            </a:pP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Call </a:t>
            </a:r>
            <a:r>
              <a:rPr kumimoji="0" lang="en-US" sz="1600" b="1" i="0" u="none" strike="noStrike" kern="0" cap="none" spc="0" normalizeH="0" baseline="0" noProof="0" dirty="0" smtClean="0">
                <a:ln>
                  <a:noFill/>
                </a:ln>
                <a:solidFill>
                  <a:srgbClr val="63666A"/>
                </a:solidFill>
                <a:effectLst/>
                <a:uLnTx/>
                <a:uFillTx/>
                <a:latin typeface="Arial"/>
                <a:ea typeface="Arial Unicode MS"/>
                <a:cs typeface="Arial Unicode MS"/>
              </a:rPr>
              <a:t>800-600-9007</a:t>
            </a:r>
            <a:r>
              <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 for Community Plan Customer Service </a:t>
            </a:r>
          </a:p>
          <a:p>
            <a:pPr marL="0" marR="0" lvl="0" indent="136525" algn="l" defTabSz="914400" rtl="0" eaLnBrk="0" fontAlgn="base" latinLnBrk="0" hangingPunct="0">
              <a:lnSpc>
                <a:spcPts val="1600"/>
              </a:lnSpc>
              <a:spcBef>
                <a:spcPts val="300"/>
              </a:spcBef>
              <a:spcAft>
                <a:spcPct val="0"/>
              </a:spcAft>
              <a:buClr>
                <a:srgbClr val="D45D00"/>
              </a:buClr>
              <a:buSzTx/>
              <a:buFontTx/>
              <a:buNone/>
              <a:tabLst/>
              <a:defRPr/>
            </a:pPr>
            <a:endParaRPr kumimoji="0" 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136525" algn="ctr" defTabSz="914400" rtl="0" eaLnBrk="0" fontAlgn="base" latinLnBrk="0" hangingPunct="0">
              <a:lnSpc>
                <a:spcPct val="100000"/>
              </a:lnSpc>
              <a:spcBef>
                <a:spcPts val="600"/>
              </a:spcBef>
              <a:spcAft>
                <a:spcPct val="0"/>
              </a:spcAft>
              <a:buClr>
                <a:srgbClr val="D45D00"/>
              </a:buClr>
              <a:buSzTx/>
              <a:buFontTx/>
              <a:buNone/>
              <a:tabLst/>
              <a:defRPr/>
            </a:pPr>
            <a:endParaRPr kumimoji="0" lang="en-US" sz="1600" b="0" i="0" u="none" strike="noStrike" kern="0" cap="none" spc="0" normalizeH="0" baseline="0" noProof="0" dirty="0" smtClean="0">
              <a:ln>
                <a:noFill/>
              </a:ln>
              <a:solidFill>
                <a:srgbClr val="313335"/>
              </a:solidFill>
              <a:effectLst/>
              <a:uLnTx/>
              <a:uFillTx/>
              <a:latin typeface="Arial"/>
              <a:ea typeface="Arial Unicode MS"/>
              <a:cs typeface="Arial Unicode MS"/>
            </a:endParaRPr>
          </a:p>
        </p:txBody>
      </p:sp>
    </p:spTree>
    <p:extLst>
      <p:ext uri="{BB962C8B-B14F-4D97-AF65-F5344CB8AC3E}">
        <p14:creationId xmlns:p14="http://schemas.microsoft.com/office/powerpoint/2010/main" val="13508803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40" y="1371600"/>
            <a:ext cx="5943600" cy="2689656"/>
          </a:xfrm>
        </p:spPr>
        <p:txBody>
          <a:bodyPr/>
          <a:lstStyle/>
          <a:p>
            <a:r>
              <a:rPr lang="en-US" altLang="en-US" sz="3200" dirty="0" smtClean="0">
                <a:solidFill>
                  <a:schemeClr val="accent1"/>
                </a:solidFill>
                <a:ea typeface="Arial Unicode MS" pitchFamily="34" charset="-128"/>
                <a:cs typeface="Arial Unicode MS" pitchFamily="34" charset="-128"/>
              </a:rPr>
              <a:t>Member Information</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61</a:t>
            </a:fld>
            <a:endParaRPr lang="en-US" dirty="0"/>
          </a:p>
        </p:txBody>
      </p:sp>
    </p:spTree>
    <p:extLst>
      <p:ext uri="{BB962C8B-B14F-4D97-AF65-F5344CB8AC3E}">
        <p14:creationId xmlns:p14="http://schemas.microsoft.com/office/powerpoint/2010/main" val="174055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62</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Member Verification</a:t>
            </a:r>
            <a:endParaRPr lang="en-US" sz="2800" dirty="0">
              <a:solidFill>
                <a:schemeClr val="accent1"/>
              </a:solidFill>
            </a:endParaRPr>
          </a:p>
        </p:txBody>
      </p:sp>
      <p:sp>
        <p:nvSpPr>
          <p:cNvPr id="4" name="Line 5"/>
          <p:cNvSpPr>
            <a:spLocks noChangeShapeType="1"/>
          </p:cNvSpPr>
          <p:nvPr/>
        </p:nvSpPr>
        <p:spPr bwMode="auto">
          <a:xfrm flipV="1">
            <a:off x="6145213" y="4638675"/>
            <a:ext cx="1182687" cy="7270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dirty="0"/>
          </a:p>
        </p:txBody>
      </p:sp>
      <p:sp>
        <p:nvSpPr>
          <p:cNvPr id="5" name="Line 6"/>
          <p:cNvSpPr>
            <a:spLocks noChangeShapeType="1"/>
          </p:cNvSpPr>
          <p:nvPr/>
        </p:nvSpPr>
        <p:spPr bwMode="auto">
          <a:xfrm flipV="1">
            <a:off x="6159500" y="5203825"/>
            <a:ext cx="241300" cy="14763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dirty="0"/>
          </a:p>
        </p:txBody>
      </p:sp>
      <p:sp>
        <p:nvSpPr>
          <p:cNvPr id="6" name="Line 7"/>
          <p:cNvSpPr>
            <a:spLocks noChangeShapeType="1"/>
          </p:cNvSpPr>
          <p:nvPr/>
        </p:nvSpPr>
        <p:spPr bwMode="auto">
          <a:xfrm flipH="1" flipV="1">
            <a:off x="8027988" y="4679950"/>
            <a:ext cx="577850" cy="539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dirty="0"/>
          </a:p>
        </p:txBody>
      </p:sp>
      <p:sp>
        <p:nvSpPr>
          <p:cNvPr id="7" name="AutoShape 8"/>
          <p:cNvSpPr>
            <a:spLocks noChangeArrowheads="1"/>
          </p:cNvSpPr>
          <p:nvPr/>
        </p:nvSpPr>
        <p:spPr bwMode="auto">
          <a:xfrm>
            <a:off x="7988300" y="3617913"/>
            <a:ext cx="550863" cy="307975"/>
          </a:xfrm>
          <a:prstGeom prst="rightArrow">
            <a:avLst>
              <a:gd name="adj1" fmla="val 50000"/>
              <a:gd name="adj2" fmla="val 4471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endParaRPr lang="en-US" altLang="en-US" dirty="0">
              <a:solidFill>
                <a:schemeClr val="tx1"/>
              </a:solidFill>
              <a:ea typeface="Arial Unicode MS" pitchFamily="34" charset="-128"/>
              <a:cs typeface="Arial Unicode MS" pitchFamily="34" charset="-128"/>
            </a:endParaRPr>
          </a:p>
        </p:txBody>
      </p:sp>
      <p:sp>
        <p:nvSpPr>
          <p:cNvPr id="8" name="Text Box 10"/>
          <p:cNvSpPr txBox="1">
            <a:spLocks noChangeArrowheads="1"/>
          </p:cNvSpPr>
          <p:nvPr/>
        </p:nvSpPr>
        <p:spPr bwMode="auto">
          <a:xfrm>
            <a:off x="681038" y="1301750"/>
            <a:ext cx="7850187"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342900" indent="-342900"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marL="0" indent="3175">
              <a:spcAft>
                <a:spcPct val="35000"/>
              </a:spcAft>
              <a:buClr>
                <a:srgbClr val="D45D00"/>
              </a:buClr>
              <a:defRPr/>
            </a:pPr>
            <a:r>
              <a:rPr lang="en-US" dirty="0" smtClean="0">
                <a:solidFill>
                  <a:schemeClr val="accent5">
                    <a:lumMod val="50000"/>
                  </a:schemeClr>
                </a:solidFill>
              </a:rPr>
              <a:t>All </a:t>
            </a:r>
            <a:r>
              <a:rPr lang="en-US" dirty="0">
                <a:solidFill>
                  <a:schemeClr val="accent5">
                    <a:lumMod val="50000"/>
                  </a:schemeClr>
                </a:solidFill>
              </a:rPr>
              <a:t>relevant contact information will be on the back of the card for </a:t>
            </a:r>
            <a:r>
              <a:rPr lang="en-US" dirty="0" smtClean="0">
                <a:solidFill>
                  <a:schemeClr val="accent5">
                    <a:lumMod val="50000"/>
                  </a:schemeClr>
                </a:solidFill>
              </a:rPr>
              <a:t>both medical </a:t>
            </a:r>
            <a:r>
              <a:rPr lang="en-US" dirty="0">
                <a:solidFill>
                  <a:schemeClr val="accent5">
                    <a:lumMod val="50000"/>
                  </a:schemeClr>
                </a:solidFill>
              </a:rPr>
              <a:t>and behavioral customer service.</a:t>
            </a:r>
            <a:endParaRPr lang="en-US" kern="0" dirty="0">
              <a:solidFill>
                <a:schemeClr val="accent5">
                  <a:lumMod val="50000"/>
                </a:schemeClr>
              </a:solidFill>
              <a:latin typeface="Arial"/>
              <a:ea typeface="Arial Unicode MS"/>
            </a:endParaRPr>
          </a:p>
          <a:p>
            <a:pPr marL="0" indent="3175" algn="ctr" eaLnBrk="1" hangingPunct="1">
              <a:spcBef>
                <a:spcPct val="0"/>
              </a:spcBef>
              <a:buClrTx/>
              <a:buSzTx/>
              <a:defRPr/>
            </a:pPr>
            <a:endParaRPr lang="en-US" altLang="en-US" dirty="0" smtClean="0">
              <a:solidFill>
                <a:srgbClr val="E52C27"/>
              </a:solidFill>
              <a:ea typeface="Arial Unicode MS" pitchFamily="34" charset="-128"/>
              <a:cs typeface="Arial Unicode MS" pitchFamily="34" charset="-128"/>
            </a:endParaRPr>
          </a:p>
        </p:txBody>
      </p:sp>
      <p:sp>
        <p:nvSpPr>
          <p:cNvPr id="10" name="Rectangle 16"/>
          <p:cNvSpPr>
            <a:spLocks noChangeArrowheads="1"/>
          </p:cNvSpPr>
          <p:nvPr/>
        </p:nvSpPr>
        <p:spPr bwMode="auto">
          <a:xfrm>
            <a:off x="6945313" y="4962525"/>
            <a:ext cx="334962" cy="1317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endParaRPr lang="en-US" altLang="en-US" dirty="0">
              <a:solidFill>
                <a:schemeClr val="tx1"/>
              </a:solidFill>
              <a:ea typeface="Arial Unicode MS" pitchFamily="34" charset="-128"/>
              <a:cs typeface="Arial Unicode MS" pitchFamily="34" charset="-128"/>
            </a:endParaRPr>
          </a:p>
        </p:txBody>
      </p:sp>
      <p:sp>
        <p:nvSpPr>
          <p:cNvPr id="11" name="Rectangle 17"/>
          <p:cNvSpPr>
            <a:spLocks noChangeArrowheads="1"/>
          </p:cNvSpPr>
          <p:nvPr/>
        </p:nvSpPr>
        <p:spPr bwMode="auto">
          <a:xfrm>
            <a:off x="3803650" y="4292600"/>
            <a:ext cx="45720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marL="168275" indent="-168275"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defTabSz="4572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eaLnBrk="1" hangingPunct="1">
              <a:spcBef>
                <a:spcPct val="0"/>
              </a:spcBef>
              <a:buClrTx/>
              <a:buSzTx/>
            </a:pPr>
            <a:endParaRPr lang="en-US" altLang="en-US" dirty="0">
              <a:solidFill>
                <a:schemeClr val="tx1"/>
              </a:solidFill>
              <a:ea typeface="Arial Unicode MS" pitchFamily="34" charset="-128"/>
              <a:cs typeface="Arial Unicode MS" pitchFamily="34" charset="-128"/>
            </a:endParaRPr>
          </a:p>
        </p:txBody>
      </p:sp>
      <p:sp>
        <p:nvSpPr>
          <p:cNvPr id="9" name="Text Box 15"/>
          <p:cNvSpPr txBox="1">
            <a:spLocks noChangeArrowheads="1"/>
          </p:cNvSpPr>
          <p:nvPr/>
        </p:nvSpPr>
        <p:spPr bwMode="auto">
          <a:xfrm>
            <a:off x="390843" y="5120640"/>
            <a:ext cx="8336597" cy="400110"/>
          </a:xfrm>
          <a:prstGeom prst="rect">
            <a:avLst/>
          </a:prstGeom>
          <a:solidFill>
            <a:schemeClr val="accent4"/>
          </a:solidFill>
          <a:ln>
            <a:noFill/>
          </a:ln>
          <a:effectLst/>
          <a:extLst/>
        </p:spPr>
        <p:txBody>
          <a:bodyPr wrap="square" lIns="0" tIns="91440" rIns="0" bIns="91440">
            <a:spAutoFit/>
          </a:bodyPr>
          <a:lstStyle>
            <a:lvl1pPr marL="168275" indent="-168275" eaLnBrk="0" hangingPunct="0">
              <a:defRPr sz="2000">
                <a:solidFill>
                  <a:schemeClr val="tx1"/>
                </a:solidFill>
                <a:latin typeface="Arial" charset="0"/>
                <a:ea typeface="Arial Unicode MS" pitchFamily="34" charset="-128"/>
                <a:cs typeface="Arial Unicode MS" pitchFamily="34" charset="-128"/>
              </a:defRPr>
            </a:lvl1pPr>
            <a:lvl2pPr marL="742950" indent="-285750" eaLnBrk="0" hangingPunct="0">
              <a:buClr>
                <a:schemeClr val="tx1"/>
              </a:buClr>
              <a:buFont typeface="Arial" charset="0"/>
              <a:buChar char="–"/>
              <a:defRPr sz="2000">
                <a:solidFill>
                  <a:schemeClr val="tx1"/>
                </a:solidFill>
                <a:latin typeface="Arial" charset="0"/>
                <a:ea typeface="Arial Unicode MS" pitchFamily="34" charset="-128"/>
                <a:cs typeface="Arial Unicode MS" pitchFamily="34" charset="-128"/>
              </a:defRPr>
            </a:lvl2pPr>
            <a:lvl3pPr marL="1143000" indent="-228600" eaLnBrk="0" hangingPunct="0">
              <a:defRPr sz="2000">
                <a:solidFill>
                  <a:schemeClr val="tx1"/>
                </a:solidFill>
                <a:latin typeface="Arial" charset="0"/>
                <a:ea typeface="Arial Unicode MS" pitchFamily="34" charset="-128"/>
                <a:cs typeface="Arial Unicode MS" pitchFamily="34" charset="-128"/>
              </a:defRPr>
            </a:lvl3pPr>
            <a:lvl4pPr marL="1600200" indent="-228600" eaLnBrk="0" hangingPunct="0">
              <a:buClr>
                <a:schemeClr val="tx1"/>
              </a:buClr>
              <a:buFont typeface="Arial" charset="0"/>
              <a:buChar char="–"/>
              <a:defRPr sz="2000">
                <a:solidFill>
                  <a:schemeClr val="tx1"/>
                </a:solidFill>
                <a:latin typeface="Arial" charset="0"/>
                <a:ea typeface="Arial Unicode MS" pitchFamily="34" charset="-128"/>
                <a:cs typeface="Arial Unicode MS" pitchFamily="34" charset="-128"/>
              </a:defRPr>
            </a:lvl4pPr>
            <a:lvl5pPr marL="2057400" indent="-228600" eaLnBrk="0" hangingPunct="0">
              <a:defRPr sz="2000">
                <a:solidFill>
                  <a:schemeClr val="tx1"/>
                </a:solidFill>
                <a:latin typeface="Arial" charset="0"/>
                <a:ea typeface="Arial Unicode MS" pitchFamily="34" charset="-128"/>
                <a:cs typeface="Arial Unicode MS" pitchFamily="34" charset="-128"/>
              </a:defRPr>
            </a:lvl5pPr>
            <a:lvl6pPr marL="25146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6pPr>
            <a:lvl7pPr marL="29718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7pPr>
            <a:lvl8pPr marL="34290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8pPr>
            <a:lvl9pPr marL="3886200" indent="-228600" eaLnBrk="0" fontAlgn="base" hangingPunct="0">
              <a:lnSpc>
                <a:spcPct val="95000"/>
              </a:lnSpc>
              <a:spcBef>
                <a:spcPct val="0"/>
              </a:spcBef>
              <a:spcAft>
                <a:spcPct val="35000"/>
              </a:spcAft>
              <a:buClr>
                <a:schemeClr val="accent1"/>
              </a:buClr>
              <a:buChar char="•"/>
              <a:defRPr sz="2000">
                <a:solidFill>
                  <a:schemeClr val="tx1"/>
                </a:solidFill>
                <a:latin typeface="Arial" charset="0"/>
                <a:ea typeface="Arial Unicode MS" pitchFamily="34" charset="-128"/>
                <a:cs typeface="Arial Unicode MS" pitchFamily="34" charset="-128"/>
              </a:defRPr>
            </a:lvl9pPr>
          </a:lstStyle>
          <a:p>
            <a:pPr algn="ctr" eaLnBrk="1" hangingPunct="1">
              <a:defRPr/>
            </a:pPr>
            <a:r>
              <a:rPr lang="en-US" altLang="en-US" sz="1400" dirty="0" smtClean="0">
                <a:solidFill>
                  <a:schemeClr val="bg1"/>
                </a:solidFill>
              </a:rPr>
              <a:t>Please note this image is for illustrative purposes only.</a:t>
            </a: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4579" y="2307442"/>
            <a:ext cx="3972084" cy="262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37" y="2323043"/>
            <a:ext cx="4265045" cy="2679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0688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63</a:t>
            </a:fld>
            <a:endParaRPr lang="en-US" dirty="0"/>
          </a:p>
        </p:txBody>
      </p:sp>
      <p:sp>
        <p:nvSpPr>
          <p:cNvPr id="3" name="Title 2"/>
          <p:cNvSpPr>
            <a:spLocks noGrp="1"/>
          </p:cNvSpPr>
          <p:nvPr>
            <p:ph type="title"/>
          </p:nvPr>
        </p:nvSpPr>
        <p:spPr/>
        <p:txBody>
          <a:bodyPr/>
          <a:lstStyle/>
          <a:p>
            <a:r>
              <a:rPr lang="en-US" sz="2800" dirty="0">
                <a:solidFill>
                  <a:schemeClr val="accent1"/>
                </a:solidFill>
              </a:rPr>
              <a:t>Member </a:t>
            </a:r>
            <a:r>
              <a:rPr lang="en-US" sz="2800" dirty="0" smtClean="0">
                <a:solidFill>
                  <a:schemeClr val="accent1"/>
                </a:solidFill>
              </a:rPr>
              <a:t>Rights and Responsibilities</a:t>
            </a:r>
            <a:endParaRPr lang="en-US" sz="2800" dirty="0">
              <a:solidFill>
                <a:schemeClr val="accent1"/>
              </a:solidFill>
            </a:endParaRPr>
          </a:p>
        </p:txBody>
      </p:sp>
      <p:sp>
        <p:nvSpPr>
          <p:cNvPr id="5" name="Rectangle 3"/>
          <p:cNvSpPr txBox="1">
            <a:spLocks noChangeArrowheads="1"/>
          </p:cNvSpPr>
          <p:nvPr/>
        </p:nvSpPr>
        <p:spPr bwMode="auto">
          <a:xfrm>
            <a:off x="441323" y="1163638"/>
            <a:ext cx="8228013"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20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2000">
                <a:solidFill>
                  <a:schemeClr val="tx1"/>
                </a:solidFill>
                <a:latin typeface="+mn-lt"/>
                <a:ea typeface="+mn-ea"/>
                <a:cs typeface="+mn-cs"/>
              </a:defRPr>
            </a:lvl9pPr>
          </a:lstStyle>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2000" b="0" i="0" u="none" strike="noStrike" kern="0" cap="none" spc="0" normalizeH="0" baseline="0" noProof="0" dirty="0" smtClean="0">
                <a:ln>
                  <a:noFill/>
                </a:ln>
                <a:solidFill>
                  <a:srgbClr val="B1B3B3"/>
                </a:solidFill>
                <a:effectLst/>
                <a:uLnTx/>
                <a:uFillTx/>
                <a:latin typeface="Script MT Bold" pitchFamily="66" charset="0"/>
                <a:ea typeface="Arial Unicode MS"/>
                <a:cs typeface="Arial Unicode MS"/>
              </a:rPr>
              <a:t> </a:t>
            </a: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Members have the right to be treated with respect and recognition of his or her dignity, the right to personal privacy, and the right to receive care that is considerate and respectful of his or her personal values and belief system.</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endPar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Members have the right to disability related access per the Americans with Disabilities Act.</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endPar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You will find a complete copy of Member Rights and Responsibilities in the Network Manual. </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endPar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These can also be found on the website: </a:t>
            </a:r>
            <a:r>
              <a:rPr kumimoji="0" lang="en-US" altLang="en-US" sz="1600" b="1" i="0" u="none" strike="noStrike" kern="0" cap="none" spc="0" normalizeH="0" baseline="0" noProof="0" dirty="0" smtClean="0">
                <a:ln>
                  <a:noFill/>
                </a:ln>
                <a:solidFill>
                  <a:srgbClr val="D45D00"/>
                </a:solidFill>
                <a:effectLst/>
                <a:uLnTx/>
                <a:uFillTx/>
                <a:latin typeface="Arial"/>
                <a:ea typeface="Arial Unicode MS"/>
                <a:cs typeface="Arial Unicode MS"/>
              </a:rPr>
              <a:t>providerexpress.com</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endParaRPr kumimoji="0" lang="en-US" altLang="en-US" sz="1600" b="1"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These rights and responsibilities are in keeping with industry standards. All members benefit from reviewing these standards in the treatment setting. </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endPar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1600" b="0" i="0" u="none" strike="noStrike" kern="0" cap="none" spc="0" normalizeH="0" baseline="0" noProof="0" dirty="0" smtClean="0">
                <a:ln>
                  <a:noFill/>
                </a:ln>
                <a:solidFill>
                  <a:srgbClr val="63666A"/>
                </a:solidFill>
                <a:effectLst/>
                <a:uLnTx/>
                <a:uFillTx/>
                <a:latin typeface="Arial"/>
                <a:ea typeface="Arial Unicode MS"/>
                <a:cs typeface="Arial Unicode MS"/>
              </a:rPr>
              <a:t>We request that you display the Rights and Responsibilities in your waiting room, or have some other means of documenting that these standards have been communicated to the members.</a:t>
            </a:r>
          </a:p>
          <a:p>
            <a:pPr marL="0" marR="0" lvl="0" indent="0" algn="l" defTabSz="914400" rtl="0" eaLnBrk="1" fontAlgn="base" latinLnBrk="0" hangingPunct="1">
              <a:lnSpc>
                <a:spcPct val="85000"/>
              </a:lnSpc>
              <a:spcBef>
                <a:spcPct val="0"/>
              </a:spcBef>
              <a:spcAft>
                <a:spcPct val="35000"/>
              </a:spcAft>
              <a:buClr>
                <a:srgbClr val="D45D00"/>
              </a:buClr>
              <a:buSzTx/>
              <a:buFontTx/>
              <a:buNone/>
              <a:tabLst/>
              <a:defRPr/>
            </a:pPr>
            <a:r>
              <a:rPr kumimoji="0" lang="en-US" altLang="en-US" sz="2000" b="0" i="0" u="none" strike="noStrike" kern="0" cap="none" spc="0" normalizeH="0" baseline="0" noProof="0" dirty="0" smtClean="0">
                <a:ln>
                  <a:noFill/>
                </a:ln>
                <a:solidFill>
                  <a:srgbClr val="B1B3B3"/>
                </a:solidFill>
                <a:effectLst/>
                <a:uLnTx/>
                <a:uFillTx/>
                <a:latin typeface="Script MT Bold" pitchFamily="66" charset="0"/>
                <a:ea typeface="Arial Unicode MS"/>
                <a:cs typeface="Arial Unicode MS"/>
              </a:rPr>
              <a:t> </a:t>
            </a:r>
            <a:endParaRPr kumimoji="0" lang="en-US" altLang="en-US" sz="3200" b="0" i="0" u="none" strike="noStrike" kern="0" cap="none" spc="0" normalizeH="0" baseline="0" noProof="0" dirty="0" smtClean="0">
              <a:ln>
                <a:noFill/>
              </a:ln>
              <a:solidFill>
                <a:srgbClr val="63666A"/>
              </a:solidFill>
              <a:effectLst/>
              <a:uLnTx/>
              <a:uFillTx/>
              <a:latin typeface="Script MT Bold" pitchFamily="66" charset="0"/>
              <a:ea typeface="Arial Unicode MS"/>
              <a:cs typeface="Arial Unicode MS"/>
            </a:endParaRPr>
          </a:p>
          <a:p>
            <a:pPr marL="0" marR="0" lvl="0" indent="0" algn="l" defTabSz="914400" rtl="0" eaLnBrk="1" fontAlgn="base" latinLnBrk="0" hangingPunct="1">
              <a:lnSpc>
                <a:spcPct val="85000"/>
              </a:lnSpc>
              <a:spcBef>
                <a:spcPct val="0"/>
              </a:spcBef>
              <a:spcAft>
                <a:spcPct val="35000"/>
              </a:spcAft>
              <a:buClr>
                <a:srgbClr val="D45D00"/>
              </a:buClr>
              <a:buSzTx/>
              <a:buFontTx/>
              <a:buChar char="•"/>
              <a:tabLst/>
              <a:defRPr/>
            </a:pPr>
            <a:endParaRPr kumimoji="0" lang="en-US" altLang="en-US" sz="3200" b="0" i="0" u="none" strike="noStrike" kern="0" cap="none" spc="0" normalizeH="0" baseline="0" noProof="0" dirty="0" smtClean="0">
              <a:ln>
                <a:noFill/>
              </a:ln>
              <a:solidFill>
                <a:srgbClr val="63666A"/>
              </a:solidFill>
              <a:effectLst/>
              <a:uLnTx/>
              <a:uFillTx/>
              <a:latin typeface="Script MT Bold" pitchFamily="66" charset="0"/>
              <a:ea typeface="Arial Unicode MS"/>
              <a:cs typeface="Arial Unicode MS"/>
            </a:endParaRPr>
          </a:p>
        </p:txBody>
      </p:sp>
    </p:spTree>
    <p:extLst>
      <p:ext uri="{BB962C8B-B14F-4D97-AF65-F5344CB8AC3E}">
        <p14:creationId xmlns:p14="http://schemas.microsoft.com/office/powerpoint/2010/main" val="12575776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240" y="1371600"/>
            <a:ext cx="5943600" cy="2689656"/>
          </a:xfrm>
        </p:spPr>
        <p:txBody>
          <a:bodyPr/>
          <a:lstStyle/>
          <a:p>
            <a:r>
              <a:rPr lang="en-US" altLang="en-US" sz="3600" dirty="0" smtClean="0">
                <a:solidFill>
                  <a:schemeClr val="accent1"/>
                </a:solidFill>
                <a:ea typeface="Arial Unicode MS" pitchFamily="34" charset="-128"/>
                <a:cs typeface="Arial Unicode MS" pitchFamily="34" charset="-128"/>
              </a:rPr>
              <a:t>Provider Resources</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64</a:t>
            </a:fld>
            <a:endParaRPr lang="en-US" dirty="0"/>
          </a:p>
        </p:txBody>
      </p:sp>
    </p:spTree>
    <p:extLst>
      <p:ext uri="{BB962C8B-B14F-4D97-AF65-F5344CB8AC3E}">
        <p14:creationId xmlns:p14="http://schemas.microsoft.com/office/powerpoint/2010/main" val="298338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65</a:t>
            </a:fld>
            <a:endParaRPr lang="en-US" dirty="0"/>
          </a:p>
        </p:txBody>
      </p:sp>
      <p:sp>
        <p:nvSpPr>
          <p:cNvPr id="3" name="Title 2"/>
          <p:cNvSpPr>
            <a:spLocks noGrp="1"/>
          </p:cNvSpPr>
          <p:nvPr>
            <p:ph type="title"/>
          </p:nvPr>
        </p:nvSpPr>
        <p:spPr>
          <a:xfrm>
            <a:off x="461387" y="272143"/>
            <a:ext cx="8396863" cy="620358"/>
          </a:xfrm>
        </p:spPr>
        <p:txBody>
          <a:bodyPr/>
          <a:lstStyle/>
          <a:p>
            <a:r>
              <a:rPr lang="en-US" altLang="en-US" dirty="0">
                <a:solidFill>
                  <a:schemeClr val="accent1"/>
                </a:solidFill>
              </a:rPr>
              <a:t>Access to Care – Standards</a:t>
            </a:r>
            <a:endParaRPr lang="en-US" dirty="0">
              <a:solidFill>
                <a:schemeClr val="accent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25179439"/>
              </p:ext>
            </p:extLst>
          </p:nvPr>
        </p:nvGraphicFramePr>
        <p:xfrm>
          <a:off x="500063" y="1404938"/>
          <a:ext cx="8143875" cy="4048125"/>
        </p:xfrm>
        <a:graphic>
          <a:graphicData uri="http://schemas.openxmlformats.org/presentationml/2006/ole">
            <mc:AlternateContent xmlns:mc="http://schemas.openxmlformats.org/markup-compatibility/2006">
              <mc:Choice xmlns:v="urn:schemas-microsoft-com:vml" Requires="v">
                <p:oleObj spid="_x0000_s1098" name="Worksheet" r:id="rId5" imgW="8143968" imgH="4048110" progId="Excel.Sheet.12">
                  <p:embed/>
                </p:oleObj>
              </mc:Choice>
              <mc:Fallback>
                <p:oleObj name="Worksheet" r:id="rId5" imgW="8143968" imgH="4048110" progId="Excel.Sheet.12">
                  <p:embed/>
                  <p:pic>
                    <p:nvPicPr>
                      <p:cNvPr id="0" name=""/>
                      <p:cNvPicPr/>
                      <p:nvPr/>
                    </p:nvPicPr>
                    <p:blipFill>
                      <a:blip r:embed="rId6"/>
                      <a:stretch>
                        <a:fillRect/>
                      </a:stretch>
                    </p:blipFill>
                    <p:spPr>
                      <a:xfrm>
                        <a:off x="500063" y="1404938"/>
                        <a:ext cx="8143875" cy="4048125"/>
                      </a:xfrm>
                      <a:prstGeom prst="rect">
                        <a:avLst/>
                      </a:prstGeom>
                    </p:spPr>
                  </p:pic>
                </p:oleObj>
              </mc:Fallback>
            </mc:AlternateContent>
          </a:graphicData>
        </a:graphic>
      </p:graphicFrame>
    </p:spTree>
    <p:extLst>
      <p:ext uri="{BB962C8B-B14F-4D97-AF65-F5344CB8AC3E}">
        <p14:creationId xmlns:p14="http://schemas.microsoft.com/office/powerpoint/2010/main" val="3030623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66</a:t>
            </a:fld>
            <a:endParaRPr lang="en-US" dirty="0"/>
          </a:p>
        </p:txBody>
      </p:sp>
      <p:sp>
        <p:nvSpPr>
          <p:cNvPr id="3" name="Title 2"/>
          <p:cNvSpPr>
            <a:spLocks noGrp="1"/>
          </p:cNvSpPr>
          <p:nvPr>
            <p:ph type="title"/>
          </p:nvPr>
        </p:nvSpPr>
        <p:spPr>
          <a:xfrm>
            <a:off x="461387" y="272143"/>
            <a:ext cx="8396863" cy="620358"/>
          </a:xfrm>
        </p:spPr>
        <p:txBody>
          <a:bodyPr/>
          <a:lstStyle/>
          <a:p>
            <a:r>
              <a:rPr lang="en-US" altLang="en-US" dirty="0">
                <a:solidFill>
                  <a:schemeClr val="accent1"/>
                </a:solidFill>
              </a:rPr>
              <a:t>Access to Care – </a:t>
            </a:r>
            <a:r>
              <a:rPr lang="en-US" altLang="en-US" dirty="0" smtClean="0">
                <a:solidFill>
                  <a:schemeClr val="accent1"/>
                </a:solidFill>
              </a:rPr>
              <a:t>Standards Continued</a:t>
            </a:r>
            <a:endParaRPr lang="en-US" dirty="0">
              <a:solidFill>
                <a:schemeClr val="accent1"/>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20496629"/>
              </p:ext>
            </p:extLst>
          </p:nvPr>
        </p:nvGraphicFramePr>
        <p:xfrm>
          <a:off x="440687" y="1576697"/>
          <a:ext cx="8143875" cy="1638300"/>
        </p:xfrm>
        <a:graphic>
          <a:graphicData uri="http://schemas.openxmlformats.org/presentationml/2006/ole">
            <mc:AlternateContent xmlns:mc="http://schemas.openxmlformats.org/markup-compatibility/2006">
              <mc:Choice xmlns:v="urn:schemas-microsoft-com:vml" Requires="v">
                <p:oleObj spid="_x0000_s2121" name="Worksheet" r:id="rId5" imgW="8143968" imgH="1638360" progId="Excel.Sheet.12">
                  <p:embed/>
                </p:oleObj>
              </mc:Choice>
              <mc:Fallback>
                <p:oleObj name="Worksheet" r:id="rId5" imgW="8143968" imgH="1638360" progId="Excel.Sheet.12">
                  <p:embed/>
                  <p:pic>
                    <p:nvPicPr>
                      <p:cNvPr id="0" name=""/>
                      <p:cNvPicPr/>
                      <p:nvPr/>
                    </p:nvPicPr>
                    <p:blipFill>
                      <a:blip r:embed="rId6"/>
                      <a:stretch>
                        <a:fillRect/>
                      </a:stretch>
                    </p:blipFill>
                    <p:spPr>
                      <a:xfrm>
                        <a:off x="440687" y="1576697"/>
                        <a:ext cx="8143875" cy="1638300"/>
                      </a:xfrm>
                      <a:prstGeom prst="rect">
                        <a:avLst/>
                      </a:prstGeom>
                    </p:spPr>
                  </p:pic>
                </p:oleObj>
              </mc:Fallback>
            </mc:AlternateContent>
          </a:graphicData>
        </a:graphic>
      </p:graphicFrame>
    </p:spTree>
    <p:extLst>
      <p:ext uri="{BB962C8B-B14F-4D97-AF65-F5344CB8AC3E}">
        <p14:creationId xmlns:p14="http://schemas.microsoft.com/office/powerpoint/2010/main" val="3813527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67</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Link</a:t>
            </a:r>
            <a:endParaRPr lang="en-US" sz="2800" dirty="0">
              <a:solidFill>
                <a:schemeClr val="accent1"/>
              </a:solidFill>
            </a:endParaRPr>
          </a:p>
        </p:txBody>
      </p:sp>
      <p:sp>
        <p:nvSpPr>
          <p:cNvPr id="4" name="Content Placeholder 2"/>
          <p:cNvSpPr txBox="1">
            <a:spLocks/>
          </p:cNvSpPr>
          <p:nvPr/>
        </p:nvSpPr>
        <p:spPr>
          <a:xfrm>
            <a:off x="569913" y="1236663"/>
            <a:ext cx="7759700" cy="4086225"/>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defRPr/>
            </a:pPr>
            <a:r>
              <a:rPr lang="en-US" altLang="en-US" sz="1600" dirty="0" smtClean="0">
                <a:solidFill>
                  <a:schemeClr val="accent5">
                    <a:lumMod val="50000"/>
                  </a:schemeClr>
                </a:solidFill>
              </a:rPr>
              <a:t>Link is the new gateway to our online tools</a:t>
            </a:r>
          </a:p>
          <a:p>
            <a:pPr marL="285750" indent="-285750">
              <a:lnSpc>
                <a:spcPct val="100000"/>
              </a:lnSpc>
              <a:buFont typeface="Arial" panose="020B0604020202020204" pitchFamily="34" charset="0"/>
              <a:buChar char="•"/>
              <a:defRPr/>
            </a:pPr>
            <a:r>
              <a:rPr lang="en-US" altLang="en-US" sz="1600" dirty="0" smtClean="0">
                <a:solidFill>
                  <a:schemeClr val="accent5">
                    <a:lumMod val="50000"/>
                  </a:schemeClr>
                </a:solidFill>
              </a:rPr>
              <a:t>Use Link applications to help simplify daily administrative                                                   tasks:</a:t>
            </a:r>
          </a:p>
          <a:p>
            <a:pPr marL="793750" lvl="1" indent="-285750">
              <a:lnSpc>
                <a:spcPct val="100000"/>
              </a:lnSpc>
              <a:buFont typeface="Courier New" panose="02070309020205020404" pitchFamily="49" charset="0"/>
              <a:buChar char="o"/>
              <a:defRPr/>
            </a:pPr>
            <a:r>
              <a:rPr lang="en-US" altLang="en-US" sz="1600" dirty="0" smtClean="0">
                <a:solidFill>
                  <a:schemeClr val="accent5">
                    <a:lumMod val="50000"/>
                  </a:schemeClr>
                </a:solidFill>
              </a:rPr>
              <a:t>Check Member eligibility and benefits</a:t>
            </a:r>
          </a:p>
          <a:p>
            <a:pPr marL="793750" lvl="1" indent="-285750">
              <a:lnSpc>
                <a:spcPct val="100000"/>
              </a:lnSpc>
              <a:buFont typeface="Courier New" panose="02070309020205020404" pitchFamily="49" charset="0"/>
              <a:buChar char="o"/>
              <a:defRPr/>
            </a:pPr>
            <a:r>
              <a:rPr lang="en-US" altLang="en-US" sz="1600" dirty="0" smtClean="0">
                <a:solidFill>
                  <a:schemeClr val="accent5">
                    <a:lumMod val="50000"/>
                  </a:schemeClr>
                </a:solidFill>
              </a:rPr>
              <a:t>Submit and manage claims</a:t>
            </a:r>
          </a:p>
          <a:p>
            <a:pPr marL="793750" lvl="1" indent="-285750">
              <a:lnSpc>
                <a:spcPct val="100000"/>
              </a:lnSpc>
              <a:buFont typeface="Courier New" panose="02070309020205020404" pitchFamily="49" charset="0"/>
              <a:buChar char="o"/>
              <a:defRPr/>
            </a:pPr>
            <a:r>
              <a:rPr lang="en-US" altLang="en-US" sz="1600" dirty="0" smtClean="0">
                <a:solidFill>
                  <a:schemeClr val="accent5">
                    <a:lumMod val="50000"/>
                  </a:schemeClr>
                </a:solidFill>
              </a:rPr>
              <a:t>Review coordination of benefits information</a:t>
            </a:r>
          </a:p>
          <a:p>
            <a:pPr marL="793750" lvl="1" indent="-285750">
              <a:lnSpc>
                <a:spcPct val="100000"/>
              </a:lnSpc>
              <a:buFont typeface="Courier New" panose="02070309020205020404" pitchFamily="49" charset="0"/>
              <a:buChar char="o"/>
              <a:defRPr/>
            </a:pPr>
            <a:r>
              <a:rPr lang="en-US" altLang="en-US" sz="1600" dirty="0" smtClean="0">
                <a:solidFill>
                  <a:schemeClr val="accent5">
                    <a:lumMod val="50000"/>
                  </a:schemeClr>
                </a:solidFill>
              </a:rPr>
              <a:t>Use the integrated applications to complete multiple transactions</a:t>
            </a:r>
          </a:p>
          <a:p>
            <a:pPr marL="793750" lvl="1" indent="-285750">
              <a:lnSpc>
                <a:spcPct val="100000"/>
              </a:lnSpc>
              <a:buFont typeface="Courier New" panose="02070309020205020404" pitchFamily="49" charset="0"/>
              <a:buChar char="o"/>
              <a:defRPr/>
            </a:pPr>
            <a:r>
              <a:rPr lang="en-US" altLang="en-US" sz="1600" dirty="0" smtClean="0">
                <a:solidFill>
                  <a:schemeClr val="accent5">
                    <a:lumMod val="50000"/>
                  </a:schemeClr>
                </a:solidFill>
              </a:rPr>
              <a:t>View care opportunity information for UnitedHealthcare Members</a:t>
            </a:r>
          </a:p>
          <a:p>
            <a:pPr marL="285750" indent="-285750">
              <a:lnSpc>
                <a:spcPct val="100000"/>
              </a:lnSpc>
              <a:buFont typeface="Arial" panose="020B0604020202020204" pitchFamily="34" charset="0"/>
              <a:buChar char="•"/>
              <a:defRPr/>
            </a:pPr>
            <a:r>
              <a:rPr lang="en-US" altLang="en-US" sz="1600" dirty="0" smtClean="0">
                <a:solidFill>
                  <a:schemeClr val="accent5">
                    <a:lumMod val="50000"/>
                  </a:schemeClr>
                </a:solidFill>
              </a:rPr>
              <a:t>To register for Link, sign in to </a:t>
            </a:r>
            <a:r>
              <a:rPr lang="en-US" altLang="en-US" sz="1600" b="1" dirty="0" smtClean="0">
                <a:solidFill>
                  <a:schemeClr val="accent5">
                    <a:lumMod val="50000"/>
                  </a:schemeClr>
                </a:solidFill>
                <a:hlinkClick r:id="rId3"/>
              </a:rPr>
              <a:t>www.unitedhealthcareonline.com</a:t>
            </a:r>
            <a:r>
              <a:rPr lang="en-US" altLang="en-US" sz="1600" b="1" dirty="0" smtClean="0">
                <a:solidFill>
                  <a:schemeClr val="accent5">
                    <a:lumMod val="50000"/>
                  </a:schemeClr>
                </a:solidFill>
              </a:rPr>
              <a:t> </a:t>
            </a:r>
            <a:r>
              <a:rPr lang="en-US" altLang="en-US" sz="1600" dirty="0" smtClean="0">
                <a:solidFill>
                  <a:schemeClr val="accent5">
                    <a:lumMod val="50000"/>
                  </a:schemeClr>
                </a:solidFill>
              </a:rPr>
              <a:t>using your Optum ID or click “New User” if you do not have an Optum ID. If you have questions, please call the Optum Support Center at 855-819-5909.</a:t>
            </a:r>
            <a:endParaRPr lang="en-US" altLang="en-US" dirty="0" smtClean="0">
              <a:solidFill>
                <a:schemeClr val="accent5">
                  <a:lumMod val="50000"/>
                </a:schemeClr>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55611" t="41345" r="19629" b="31488"/>
          <a:stretch>
            <a:fillRect/>
          </a:stretch>
        </p:blipFill>
        <p:spPr bwMode="auto">
          <a:xfrm>
            <a:off x="6406606" y="1678668"/>
            <a:ext cx="2259013"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2524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68</a:t>
            </a:fld>
            <a:endParaRPr lang="en-US" dirty="0"/>
          </a:p>
        </p:txBody>
      </p:sp>
      <p:sp>
        <p:nvSpPr>
          <p:cNvPr id="3" name="Title 2"/>
          <p:cNvSpPr>
            <a:spLocks noGrp="1"/>
          </p:cNvSpPr>
          <p:nvPr>
            <p:ph type="title"/>
          </p:nvPr>
        </p:nvSpPr>
        <p:spPr/>
        <p:txBody>
          <a:bodyPr/>
          <a:lstStyle/>
          <a:p>
            <a:r>
              <a:rPr lang="en-US" altLang="en-US" sz="2800" dirty="0">
                <a:solidFill>
                  <a:schemeClr val="accent1"/>
                </a:solidFill>
              </a:rPr>
              <a:t>UnitedHealthcare Provider Website</a:t>
            </a:r>
            <a:endParaRPr lang="en-US" sz="2800" dirty="0">
              <a:solidFill>
                <a:schemeClr val="accent1"/>
              </a:solidFill>
            </a:endParaRPr>
          </a:p>
        </p:txBody>
      </p:sp>
      <p:sp>
        <p:nvSpPr>
          <p:cNvPr id="4" name="Rectangle 3"/>
          <p:cNvSpPr/>
          <p:nvPr/>
        </p:nvSpPr>
        <p:spPr>
          <a:xfrm>
            <a:off x="431800" y="1330960"/>
            <a:ext cx="7482840" cy="3247043"/>
          </a:xfrm>
          <a:prstGeom prst="rect">
            <a:avLst/>
          </a:prstGeom>
        </p:spPr>
        <p:txBody>
          <a:bodyPr wrap="square">
            <a:spAutoFit/>
          </a:bodyPr>
          <a:lstStyle/>
          <a:p>
            <a:pPr>
              <a:spcAft>
                <a:spcPts val="600"/>
              </a:spcAft>
              <a:defRPr/>
            </a:pPr>
            <a:r>
              <a:rPr lang="en-US" sz="2000" spc="-10" dirty="0">
                <a:solidFill>
                  <a:schemeClr val="accent5">
                    <a:lumMod val="50000"/>
                  </a:schemeClr>
                </a:solidFill>
              </a:rPr>
              <a:t>For important UnitedHealthcare Community Plan-specific information visit </a:t>
            </a:r>
            <a:r>
              <a:rPr lang="en-US" sz="2000" b="1" spc="-10" dirty="0">
                <a:solidFill>
                  <a:schemeClr val="accent5">
                    <a:lumMod val="50000"/>
                  </a:schemeClr>
                </a:solidFill>
                <a:hlinkClick r:id="rId3"/>
              </a:rPr>
              <a:t>UHCCommunityPlan.com</a:t>
            </a:r>
            <a:r>
              <a:rPr lang="en-US" sz="2000" spc="-10" dirty="0">
                <a:solidFill>
                  <a:schemeClr val="accent5">
                    <a:lumMod val="50000"/>
                  </a:schemeClr>
                </a:solidFill>
              </a:rPr>
              <a:t>  &gt; For Health Care Professionals  &gt; </a:t>
            </a:r>
            <a:r>
              <a:rPr lang="en-US" sz="2000" spc="-10" dirty="0" smtClean="0">
                <a:solidFill>
                  <a:schemeClr val="accent5">
                    <a:lumMod val="50000"/>
                  </a:schemeClr>
                </a:solidFill>
              </a:rPr>
              <a:t>Ohio </a:t>
            </a:r>
            <a:r>
              <a:rPr lang="en-US" sz="2000" spc="-10" dirty="0">
                <a:solidFill>
                  <a:schemeClr val="accent5">
                    <a:lumMod val="50000"/>
                  </a:schemeClr>
                </a:solidFill>
              </a:rPr>
              <a:t>to see: </a:t>
            </a:r>
          </a:p>
          <a:p>
            <a:pPr marL="690563" lvl="1" indent="-233363">
              <a:buFont typeface="Arial" panose="020B0604020202020204" pitchFamily="34" charset="0"/>
              <a:buChar char="•"/>
              <a:defRPr/>
            </a:pPr>
            <a:r>
              <a:rPr lang="en-US" sz="2000" spc="-10" dirty="0">
                <a:solidFill>
                  <a:schemeClr val="accent5">
                    <a:lumMod val="50000"/>
                  </a:schemeClr>
                </a:solidFill>
              </a:rPr>
              <a:t>Provider Directory</a:t>
            </a:r>
          </a:p>
          <a:p>
            <a:pPr marL="690563" lvl="1" indent="-233363">
              <a:buFont typeface="Arial" panose="020B0604020202020204" pitchFamily="34" charset="0"/>
              <a:buChar char="•"/>
              <a:defRPr/>
            </a:pPr>
            <a:r>
              <a:rPr lang="en-US" sz="2000" spc="-10" dirty="0">
                <a:solidFill>
                  <a:schemeClr val="accent5">
                    <a:lumMod val="50000"/>
                  </a:schemeClr>
                </a:solidFill>
              </a:rPr>
              <a:t>Claims and Member information</a:t>
            </a:r>
          </a:p>
          <a:p>
            <a:pPr marL="690563" lvl="1" indent="-233363">
              <a:buFont typeface="Arial" panose="020B0604020202020204" pitchFamily="34" charset="0"/>
              <a:buChar char="•"/>
              <a:defRPr/>
            </a:pPr>
            <a:r>
              <a:rPr lang="en-US" sz="2000" spc="-10" dirty="0">
                <a:solidFill>
                  <a:schemeClr val="accent5">
                    <a:lumMod val="50000"/>
                  </a:schemeClr>
                </a:solidFill>
              </a:rPr>
              <a:t>Clinical Practice Guidelines</a:t>
            </a:r>
          </a:p>
          <a:p>
            <a:pPr marL="690563" lvl="1" indent="-233363">
              <a:buFont typeface="Arial" panose="020B0604020202020204" pitchFamily="34" charset="0"/>
              <a:buChar char="•"/>
              <a:defRPr/>
            </a:pPr>
            <a:r>
              <a:rPr lang="en-US" sz="2000" spc="-10" dirty="0">
                <a:solidFill>
                  <a:schemeClr val="accent5">
                    <a:lumMod val="50000"/>
                  </a:schemeClr>
                </a:solidFill>
              </a:rPr>
              <a:t>Provider Forms</a:t>
            </a:r>
          </a:p>
          <a:p>
            <a:pPr marL="690563" lvl="1" indent="-233363">
              <a:buFont typeface="Arial" panose="020B0604020202020204" pitchFamily="34" charset="0"/>
              <a:buChar char="•"/>
              <a:defRPr/>
            </a:pPr>
            <a:r>
              <a:rPr lang="en-US" sz="2000" spc="-10" dirty="0">
                <a:solidFill>
                  <a:schemeClr val="accent5">
                    <a:lumMod val="50000"/>
                  </a:schemeClr>
                </a:solidFill>
              </a:rPr>
              <a:t>Reimbursement Policies</a:t>
            </a:r>
          </a:p>
          <a:p>
            <a:pPr marL="690563" lvl="1" indent="-233363">
              <a:buFont typeface="Arial" panose="020B0604020202020204" pitchFamily="34" charset="0"/>
              <a:buChar char="•"/>
              <a:defRPr/>
            </a:pPr>
            <a:r>
              <a:rPr lang="en-US" sz="2000" spc="-10" dirty="0">
                <a:solidFill>
                  <a:schemeClr val="accent5">
                    <a:lumMod val="50000"/>
                  </a:schemeClr>
                </a:solidFill>
              </a:rPr>
              <a:t>Provider News, Alerts and Trainings</a:t>
            </a:r>
          </a:p>
          <a:p>
            <a:pPr marL="690563" lvl="1" indent="-233363">
              <a:buFont typeface="Arial" panose="020B0604020202020204" pitchFamily="34" charset="0"/>
              <a:buChar char="•"/>
              <a:defRPr/>
            </a:pPr>
            <a:r>
              <a:rPr lang="en-US" sz="2000" spc="-10" dirty="0">
                <a:solidFill>
                  <a:schemeClr val="accent5">
                    <a:lumMod val="50000"/>
                  </a:schemeClr>
                </a:solidFill>
              </a:rPr>
              <a:t>Pharmacy and Drug information</a:t>
            </a:r>
          </a:p>
        </p:txBody>
      </p:sp>
    </p:spTree>
    <p:extLst>
      <p:ext uri="{BB962C8B-B14F-4D97-AF65-F5344CB8AC3E}">
        <p14:creationId xmlns:p14="http://schemas.microsoft.com/office/powerpoint/2010/main" val="2983232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69</a:t>
            </a:fld>
            <a:endParaRPr lang="en-US" dirty="0"/>
          </a:p>
        </p:txBody>
      </p:sp>
      <p:sp>
        <p:nvSpPr>
          <p:cNvPr id="3" name="Title 2"/>
          <p:cNvSpPr>
            <a:spLocks noGrp="1"/>
          </p:cNvSpPr>
          <p:nvPr>
            <p:ph type="title"/>
          </p:nvPr>
        </p:nvSpPr>
        <p:spPr/>
        <p:txBody>
          <a:bodyPr/>
          <a:lstStyle/>
          <a:p>
            <a:r>
              <a:rPr lang="en-US" sz="2800" dirty="0">
                <a:solidFill>
                  <a:schemeClr val="accent1"/>
                </a:solidFill>
              </a:rPr>
              <a:t>Other Online </a:t>
            </a:r>
            <a:r>
              <a:rPr lang="en-US" sz="2800" dirty="0" smtClean="0">
                <a:solidFill>
                  <a:schemeClr val="accent1"/>
                </a:solidFill>
              </a:rPr>
              <a:t>Tools &amp; Resources</a:t>
            </a:r>
            <a:endParaRPr lang="en-US" sz="2800" dirty="0">
              <a:solidFill>
                <a:schemeClr val="accent1"/>
              </a:solidFill>
            </a:endParaRPr>
          </a:p>
        </p:txBody>
      </p:sp>
      <p:sp>
        <p:nvSpPr>
          <p:cNvPr id="4" name="Rectangle 3"/>
          <p:cNvSpPr/>
          <p:nvPr/>
        </p:nvSpPr>
        <p:spPr>
          <a:xfrm>
            <a:off x="497840" y="1524000"/>
            <a:ext cx="7274560" cy="3970318"/>
          </a:xfrm>
          <a:prstGeom prst="rect">
            <a:avLst/>
          </a:prstGeom>
        </p:spPr>
        <p:txBody>
          <a:bodyPr wrap="square">
            <a:spAutoFit/>
          </a:bodyPr>
          <a:lstStyle/>
          <a:p>
            <a:pPr>
              <a:defRPr/>
            </a:pPr>
            <a:r>
              <a:rPr lang="pt-BR" sz="2400" b="1" dirty="0">
                <a:solidFill>
                  <a:schemeClr val="accent5">
                    <a:lumMod val="50000"/>
                  </a:schemeClr>
                </a:solidFill>
                <a:hlinkClick r:id="rId3"/>
              </a:rPr>
              <a:t>Liveandworkwell.com</a:t>
            </a:r>
            <a:endParaRPr lang="pt-BR" sz="2400" b="1" dirty="0">
              <a:solidFill>
                <a:schemeClr val="accent5">
                  <a:lumMod val="50000"/>
                </a:schemeClr>
              </a:solidFill>
            </a:endParaRPr>
          </a:p>
          <a:p>
            <a:pPr marL="285750" indent="-285750">
              <a:buFont typeface="Arial" panose="020B0604020202020204" pitchFamily="34" charset="0"/>
              <a:buChar char="•"/>
              <a:defRPr/>
            </a:pPr>
            <a:r>
              <a:rPr lang="pt-BR" dirty="0">
                <a:solidFill>
                  <a:schemeClr val="accent5">
                    <a:lumMod val="50000"/>
                  </a:schemeClr>
                </a:solidFill>
              </a:rPr>
              <a:t>Member and family education and support</a:t>
            </a:r>
          </a:p>
          <a:p>
            <a:pPr marL="285750" indent="-285750">
              <a:buFont typeface="Arial" panose="020B0604020202020204" pitchFamily="34" charset="0"/>
              <a:buChar char="•"/>
              <a:defRPr/>
            </a:pPr>
            <a:r>
              <a:rPr lang="pt-BR" dirty="0">
                <a:solidFill>
                  <a:schemeClr val="accent5">
                    <a:lumMod val="50000"/>
                  </a:schemeClr>
                </a:solidFill>
              </a:rPr>
              <a:t>Also available in Spanish</a:t>
            </a:r>
          </a:p>
          <a:p>
            <a:pPr marL="285750" indent="-285750">
              <a:buFont typeface="Arial" panose="020B0604020202020204" pitchFamily="34" charset="0"/>
              <a:buChar char="•"/>
              <a:defRPr/>
            </a:pPr>
            <a:endParaRPr lang="pt-BR" dirty="0">
              <a:solidFill>
                <a:schemeClr val="accent5">
                  <a:lumMod val="50000"/>
                </a:schemeClr>
              </a:solidFill>
            </a:endParaRPr>
          </a:p>
          <a:p>
            <a:pPr>
              <a:defRPr/>
            </a:pPr>
            <a:r>
              <a:rPr lang="pt-BR" sz="2400" b="1" dirty="0">
                <a:solidFill>
                  <a:schemeClr val="accent1"/>
                </a:solidFill>
                <a:hlinkClick r:id="rId4"/>
              </a:rPr>
              <a:t>providerexpress.com</a:t>
            </a:r>
            <a:r>
              <a:rPr lang="pt-BR" sz="2400" b="1" dirty="0">
                <a:solidFill>
                  <a:schemeClr val="accent1"/>
                </a:solidFill>
              </a:rPr>
              <a:t> </a:t>
            </a:r>
            <a:r>
              <a:rPr lang="pt-BR" b="1" dirty="0">
                <a:solidFill>
                  <a:schemeClr val="accent5">
                    <a:lumMod val="50000"/>
                  </a:schemeClr>
                </a:solidFill>
              </a:rPr>
              <a:t> </a:t>
            </a:r>
            <a:endParaRPr lang="pt-BR" dirty="0">
              <a:solidFill>
                <a:schemeClr val="accent5">
                  <a:lumMod val="50000"/>
                </a:schemeClr>
              </a:solidFill>
            </a:endParaRPr>
          </a:p>
          <a:p>
            <a:pPr marL="287338" indent="-287338">
              <a:buFont typeface="Arial" panose="020B0604020202020204" pitchFamily="34" charset="0"/>
              <a:buChar char="•"/>
              <a:defRPr/>
            </a:pPr>
            <a:r>
              <a:rPr lang="en-US" dirty="0">
                <a:solidFill>
                  <a:schemeClr val="accent5">
                    <a:lumMod val="50000"/>
                  </a:schemeClr>
                </a:solidFill>
              </a:rPr>
              <a:t>Level of Care, Best Practice and Coverage Determination Guidelines</a:t>
            </a:r>
          </a:p>
          <a:p>
            <a:pPr>
              <a:buFont typeface="Arial" panose="020B0604020202020204" pitchFamily="34" charset="0"/>
              <a:buChar char="•"/>
              <a:defRPr/>
            </a:pPr>
            <a:r>
              <a:rPr lang="en-US" dirty="0">
                <a:solidFill>
                  <a:schemeClr val="accent5">
                    <a:lumMod val="50000"/>
                  </a:schemeClr>
                </a:solidFill>
              </a:rPr>
              <a:t>   Provider demographic changes / Roster management </a:t>
            </a:r>
            <a:endParaRPr lang="en-US" dirty="0" smtClean="0">
              <a:solidFill>
                <a:schemeClr val="accent5">
                  <a:lumMod val="50000"/>
                </a:schemeClr>
              </a:solidFill>
            </a:endParaRPr>
          </a:p>
          <a:p>
            <a:pPr>
              <a:buFont typeface="Arial" panose="020B0604020202020204" pitchFamily="34" charset="0"/>
              <a:buChar char="•"/>
              <a:defRPr/>
            </a:pPr>
            <a:r>
              <a:rPr lang="en-US" dirty="0">
                <a:solidFill>
                  <a:schemeClr val="accent5">
                    <a:lumMod val="50000"/>
                  </a:schemeClr>
                </a:solidFill>
              </a:rPr>
              <a:t> </a:t>
            </a:r>
            <a:r>
              <a:rPr lang="en-US" dirty="0" smtClean="0">
                <a:solidFill>
                  <a:schemeClr val="accent5">
                    <a:lumMod val="50000"/>
                  </a:schemeClr>
                </a:solidFill>
              </a:rPr>
              <a:t>  Welcome to our network – MyCare Ohio and Medicaid specific      </a:t>
            </a:r>
          </a:p>
          <a:p>
            <a:pPr>
              <a:defRPr/>
            </a:pPr>
            <a:r>
              <a:rPr lang="en-US" dirty="0">
                <a:solidFill>
                  <a:schemeClr val="accent5">
                    <a:lumMod val="50000"/>
                  </a:schemeClr>
                </a:solidFill>
              </a:rPr>
              <a:t> </a:t>
            </a:r>
            <a:r>
              <a:rPr lang="en-US" dirty="0" smtClean="0">
                <a:solidFill>
                  <a:schemeClr val="accent5">
                    <a:lumMod val="50000"/>
                  </a:schemeClr>
                </a:solidFill>
              </a:rPr>
              <a:t>    news, trainings, notifications</a:t>
            </a:r>
            <a:endParaRPr lang="en-US" dirty="0">
              <a:solidFill>
                <a:schemeClr val="accent5">
                  <a:lumMod val="50000"/>
                </a:schemeClr>
              </a:solidFill>
            </a:endParaRPr>
          </a:p>
          <a:p>
            <a:pPr lvl="1">
              <a:defRPr/>
            </a:pPr>
            <a:endParaRPr lang="en-US" dirty="0" smtClean="0">
              <a:solidFill>
                <a:schemeClr val="accent5">
                  <a:lumMod val="50000"/>
                </a:schemeClr>
              </a:solidFill>
            </a:endParaRPr>
          </a:p>
          <a:p>
            <a:pPr>
              <a:defRPr/>
            </a:pPr>
            <a:r>
              <a:rPr lang="en-US" sz="2400" b="1" dirty="0" smtClean="0">
                <a:solidFill>
                  <a:schemeClr val="accent5">
                    <a:lumMod val="50000"/>
                  </a:schemeClr>
                </a:solidFill>
                <a:hlinkClick r:id="rId5"/>
              </a:rPr>
              <a:t>http</a:t>
            </a:r>
            <a:r>
              <a:rPr lang="en-US" sz="2400" b="1" dirty="0">
                <a:solidFill>
                  <a:schemeClr val="accent5">
                    <a:lumMod val="50000"/>
                  </a:schemeClr>
                </a:solidFill>
                <a:hlinkClick r:id="rId5"/>
              </a:rPr>
              <a:t>://</a:t>
            </a:r>
            <a:r>
              <a:rPr lang="en-US" sz="2400" b="1" dirty="0" smtClean="0">
                <a:solidFill>
                  <a:schemeClr val="accent5">
                    <a:lumMod val="50000"/>
                  </a:schemeClr>
                </a:solidFill>
                <a:hlinkClick r:id="rId5"/>
              </a:rPr>
              <a:t>bh.medicaid.ohio.gov/manuals</a:t>
            </a:r>
            <a:r>
              <a:rPr lang="en-US" sz="2400" b="1" dirty="0" smtClean="0">
                <a:solidFill>
                  <a:schemeClr val="accent5">
                    <a:lumMod val="50000"/>
                  </a:schemeClr>
                </a:solidFill>
              </a:rPr>
              <a:t>*</a:t>
            </a:r>
          </a:p>
          <a:p>
            <a:pPr>
              <a:buFont typeface="Arial" panose="020B0604020202020204" pitchFamily="34" charset="0"/>
              <a:buChar char="•"/>
              <a:defRPr/>
            </a:pPr>
            <a:endParaRPr lang="en-US" dirty="0">
              <a:solidFill>
                <a:schemeClr val="accent5">
                  <a:lumMod val="50000"/>
                </a:schemeClr>
              </a:solidFill>
            </a:endParaRPr>
          </a:p>
        </p:txBody>
      </p:sp>
    </p:spTree>
    <p:extLst>
      <p:ext uri="{BB962C8B-B14F-4D97-AF65-F5344CB8AC3E}">
        <p14:creationId xmlns:p14="http://schemas.microsoft.com/office/powerpoint/2010/main" val="73875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solidFill>
                  <a:schemeClr val="accent1"/>
                </a:solidFill>
                <a:cs typeface="Arial" charset="0"/>
              </a:rPr>
              <a:t>Integrated </a:t>
            </a:r>
            <a:r>
              <a:rPr lang="en-US" sz="2800" dirty="0">
                <a:solidFill>
                  <a:schemeClr val="accent1"/>
                </a:solidFill>
                <a:cs typeface="Arial" charset="0"/>
              </a:rPr>
              <a:t>Care Team</a:t>
            </a:r>
            <a:endParaRPr lang="en-US" sz="2800" dirty="0">
              <a:solidFill>
                <a:schemeClr val="accent1"/>
              </a:solidFill>
            </a:endParaRPr>
          </a:p>
        </p:txBody>
      </p:sp>
      <p:sp>
        <p:nvSpPr>
          <p:cNvPr id="8" name="Slide Number Placeholder 7"/>
          <p:cNvSpPr>
            <a:spLocks noGrp="1"/>
          </p:cNvSpPr>
          <p:nvPr>
            <p:ph type="sldNum" sz="quarter" idx="11"/>
          </p:nvPr>
        </p:nvSpPr>
        <p:spPr/>
        <p:txBody>
          <a:bodyPr/>
          <a:lstStyle/>
          <a:p>
            <a:pPr algn="r"/>
            <a:fld id="{F18F5FCC-583C-47C6-9953-2F6AD74D46AE}" type="slidenum">
              <a:rPr lang="en-US" smtClean="0"/>
              <a:pPr algn="r"/>
              <a:t>7</a:t>
            </a:fld>
            <a:endParaRPr lang="en-US" dirty="0"/>
          </a:p>
        </p:txBody>
      </p:sp>
      <p:sp>
        <p:nvSpPr>
          <p:cNvPr id="7" name="Content Placeholder 1"/>
          <p:cNvSpPr txBox="1">
            <a:spLocks/>
          </p:cNvSpPr>
          <p:nvPr/>
        </p:nvSpPr>
        <p:spPr>
          <a:xfrm>
            <a:off x="457199" y="1295400"/>
            <a:ext cx="8229600" cy="4724400"/>
          </a:xfrm>
          <a:prstGeom prst="rect">
            <a:avLst/>
          </a:prstGeom>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0"/>
              </a:spcBef>
              <a:spcAft>
                <a:spcPts val="1200"/>
              </a:spcAft>
              <a:buClr>
                <a:schemeClr val="accent1"/>
              </a:buClr>
              <a:buFont typeface="Arial" panose="020B0604020202020204" pitchFamily="34" charset="0"/>
              <a:buChar char="•"/>
            </a:pPr>
            <a:endParaRPr lang="en-US" sz="1800" dirty="0">
              <a:solidFill>
                <a:schemeClr val="tx1"/>
              </a:solidFill>
            </a:endParaRPr>
          </a:p>
        </p:txBody>
      </p:sp>
      <p:sp>
        <p:nvSpPr>
          <p:cNvPr id="5" name="Ellipse 25"/>
          <p:cNvSpPr/>
          <p:nvPr/>
        </p:nvSpPr>
        <p:spPr bwMode="ltGray">
          <a:xfrm>
            <a:off x="463550" y="1376363"/>
            <a:ext cx="5448300" cy="4470400"/>
          </a:xfrm>
          <a:custGeom>
            <a:avLst/>
            <a:gdLst/>
            <a:ahLst/>
            <a:cxnLst/>
            <a:rect l="l" t="t" r="r" b="b"/>
            <a:pathLst>
              <a:path w="4150597" h="4034157">
                <a:moveTo>
                  <a:pt x="508170" y="0"/>
                </a:moveTo>
                <a:cubicBezTo>
                  <a:pt x="2519827" y="0"/>
                  <a:pt x="4150597" y="1630770"/>
                  <a:pt x="4150597" y="3642427"/>
                </a:cubicBezTo>
                <a:cubicBezTo>
                  <a:pt x="4150597" y="3774787"/>
                  <a:pt x="4143537" y="3905498"/>
                  <a:pt x="4129338" y="4034157"/>
                </a:cubicBezTo>
                <a:lnTo>
                  <a:pt x="0" y="4034157"/>
                </a:lnTo>
                <a:lnTo>
                  <a:pt x="0" y="36056"/>
                </a:lnTo>
                <a:cubicBezTo>
                  <a:pt x="165983" y="11990"/>
                  <a:pt x="335676" y="0"/>
                  <a:pt x="508170" y="0"/>
                </a:cubicBezTo>
                <a:close/>
              </a:path>
            </a:pathLst>
          </a:custGeom>
          <a:solidFill>
            <a:schemeClr val="bg1">
              <a:lumMod val="6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1800" dirty="0">
              <a:solidFill>
                <a:schemeClr val="accent5">
                  <a:lumMod val="50000"/>
                </a:schemeClr>
              </a:solidFill>
            </a:endParaRPr>
          </a:p>
        </p:txBody>
      </p:sp>
      <p:sp>
        <p:nvSpPr>
          <p:cNvPr id="6" name="Ellipse 24"/>
          <p:cNvSpPr/>
          <p:nvPr/>
        </p:nvSpPr>
        <p:spPr bwMode="ltGray">
          <a:xfrm>
            <a:off x="474662" y="2522538"/>
            <a:ext cx="3605213" cy="3294062"/>
          </a:xfrm>
          <a:custGeom>
            <a:avLst/>
            <a:gdLst/>
            <a:ahLst/>
            <a:cxnLst/>
            <a:rect l="l" t="t" r="r" b="b"/>
            <a:pathLst>
              <a:path w="3239989" h="3123550">
                <a:moveTo>
                  <a:pt x="508169" y="0"/>
                </a:moveTo>
                <a:cubicBezTo>
                  <a:pt x="2016912" y="0"/>
                  <a:pt x="3239989" y="1223077"/>
                  <a:pt x="3239989" y="2731820"/>
                </a:cubicBezTo>
                <a:cubicBezTo>
                  <a:pt x="3239989" y="2864997"/>
                  <a:pt x="3230459" y="2995947"/>
                  <a:pt x="3208728" y="3123550"/>
                </a:cubicBezTo>
                <a:lnTo>
                  <a:pt x="0" y="3123550"/>
                </a:lnTo>
                <a:lnTo>
                  <a:pt x="0" y="49032"/>
                </a:lnTo>
                <a:cubicBezTo>
                  <a:pt x="164421" y="16224"/>
                  <a:pt x="334400" y="0"/>
                  <a:pt x="508169" y="0"/>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1800" dirty="0">
              <a:solidFill>
                <a:schemeClr val="accent5">
                  <a:lumMod val="50000"/>
                </a:schemeClr>
              </a:solidFill>
            </a:endParaRPr>
          </a:p>
        </p:txBody>
      </p:sp>
      <p:sp>
        <p:nvSpPr>
          <p:cNvPr id="9" name="Ellipse 23"/>
          <p:cNvSpPr/>
          <p:nvPr/>
        </p:nvSpPr>
        <p:spPr bwMode="ltGray">
          <a:xfrm>
            <a:off x="473075" y="3565525"/>
            <a:ext cx="2357437" cy="2259013"/>
          </a:xfrm>
          <a:custGeom>
            <a:avLst/>
            <a:gdLst/>
            <a:ahLst/>
            <a:cxnLst/>
            <a:rect l="l" t="t" r="r" b="b"/>
            <a:pathLst>
              <a:path w="2329382" h="2212944">
                <a:moveTo>
                  <a:pt x="508169" y="0"/>
                </a:moveTo>
                <a:cubicBezTo>
                  <a:pt x="1513997" y="0"/>
                  <a:pt x="2329382" y="815385"/>
                  <a:pt x="2329382" y="1821213"/>
                </a:cubicBezTo>
                <a:cubicBezTo>
                  <a:pt x="2329382" y="1955775"/>
                  <a:pt x="2314789" y="2086929"/>
                  <a:pt x="2286032" y="2212944"/>
                </a:cubicBezTo>
                <a:lnTo>
                  <a:pt x="0" y="2212944"/>
                </a:lnTo>
                <a:lnTo>
                  <a:pt x="0" y="73289"/>
                </a:lnTo>
                <a:cubicBezTo>
                  <a:pt x="161015" y="25111"/>
                  <a:pt x="331660" y="0"/>
                  <a:pt x="508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1800" dirty="0">
              <a:solidFill>
                <a:schemeClr val="accent5">
                  <a:lumMod val="50000"/>
                </a:schemeClr>
              </a:solidFill>
            </a:endParaRPr>
          </a:p>
        </p:txBody>
      </p:sp>
      <p:sp>
        <p:nvSpPr>
          <p:cNvPr id="10" name="Ellipse 5"/>
          <p:cNvSpPr/>
          <p:nvPr/>
        </p:nvSpPr>
        <p:spPr bwMode="ltGray">
          <a:xfrm>
            <a:off x="474662" y="4699000"/>
            <a:ext cx="1208088" cy="1117600"/>
          </a:xfrm>
          <a:custGeom>
            <a:avLst/>
            <a:gdLst/>
            <a:ahLst/>
            <a:cxnLst/>
            <a:rect l="l" t="t" r="r" b="b"/>
            <a:pathLst>
              <a:path w="1418778" h="1302337">
                <a:moveTo>
                  <a:pt x="508170" y="0"/>
                </a:moveTo>
                <a:cubicBezTo>
                  <a:pt x="1011085" y="0"/>
                  <a:pt x="1418778" y="407693"/>
                  <a:pt x="1418778" y="910608"/>
                </a:cubicBezTo>
                <a:cubicBezTo>
                  <a:pt x="1418778" y="1051030"/>
                  <a:pt x="1386994" y="1184027"/>
                  <a:pt x="1329260" y="1302337"/>
                </a:cubicBezTo>
                <a:lnTo>
                  <a:pt x="0" y="1302337"/>
                </a:lnTo>
                <a:lnTo>
                  <a:pt x="0" y="154935"/>
                </a:lnTo>
                <a:cubicBezTo>
                  <a:pt x="145121" y="57088"/>
                  <a:pt x="319979" y="0"/>
                  <a:pt x="508170" y="0"/>
                </a:cubicBezTo>
                <a:close/>
              </a:path>
            </a:pathLst>
          </a:cu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US" sz="1800" dirty="0">
              <a:solidFill>
                <a:schemeClr val="accent5">
                  <a:lumMod val="50000"/>
                </a:schemeClr>
              </a:solidFill>
            </a:endParaRPr>
          </a:p>
        </p:txBody>
      </p:sp>
      <p:grpSp>
        <p:nvGrpSpPr>
          <p:cNvPr id="11" name="Group 71"/>
          <p:cNvGrpSpPr>
            <a:grpSpLocks/>
          </p:cNvGrpSpPr>
          <p:nvPr/>
        </p:nvGrpSpPr>
        <p:grpSpPr bwMode="auto">
          <a:xfrm>
            <a:off x="836612" y="4995863"/>
            <a:ext cx="284163" cy="433387"/>
            <a:chOff x="1528763" y="1374775"/>
            <a:chExt cx="250825" cy="377825"/>
          </a:xfrm>
        </p:grpSpPr>
        <p:sp>
          <p:nvSpPr>
            <p:cNvPr id="12" name="Freeform 10"/>
            <p:cNvSpPr>
              <a:spLocks/>
            </p:cNvSpPr>
            <p:nvPr/>
          </p:nvSpPr>
          <p:spPr bwMode="auto">
            <a:xfrm>
              <a:off x="1528763" y="1565275"/>
              <a:ext cx="250825" cy="187325"/>
            </a:xfrm>
            <a:custGeom>
              <a:avLst/>
              <a:gdLst>
                <a:gd name="T0" fmla="*/ 2147483647 w 298"/>
                <a:gd name="T1" fmla="*/ 0 h 221"/>
                <a:gd name="T2" fmla="*/ 0 w 298"/>
                <a:gd name="T3" fmla="*/ 2147483647 h 221"/>
                <a:gd name="T4" fmla="*/ 0 w 298"/>
                <a:gd name="T5" fmla="*/ 2147483647 h 221"/>
                <a:gd name="T6" fmla="*/ 0 w 298"/>
                <a:gd name="T7" fmla="*/ 2147483647 h 221"/>
                <a:gd name="T8" fmla="*/ 2147483647 w 298"/>
                <a:gd name="T9" fmla="*/ 2147483647 h 221"/>
                <a:gd name="T10" fmla="*/ 2147483647 w 298"/>
                <a:gd name="T11" fmla="*/ 2147483647 h 221"/>
                <a:gd name="T12" fmla="*/ 2147483647 w 298"/>
                <a:gd name="T13" fmla="*/ 2147483647 h 221"/>
                <a:gd name="T14" fmla="*/ 2147483647 w 298"/>
                <a:gd name="T15" fmla="*/ 2147483647 h 221"/>
                <a:gd name="T16" fmla="*/ 2147483647 w 298"/>
                <a:gd name="T17" fmla="*/ 2147483647 h 221"/>
                <a:gd name="T18" fmla="*/ 2147483647 w 298"/>
                <a:gd name="T19" fmla="*/ 0 h 221"/>
                <a:gd name="T20" fmla="*/ 2147483647 w 298"/>
                <a:gd name="T21" fmla="*/ 0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8"/>
                <a:gd name="T34" fmla="*/ 0 h 221"/>
                <a:gd name="T35" fmla="*/ 298 w 298"/>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8" h="221">
                  <a:moveTo>
                    <a:pt x="91" y="0"/>
                  </a:moveTo>
                  <a:cubicBezTo>
                    <a:pt x="91" y="0"/>
                    <a:pt x="0" y="0"/>
                    <a:pt x="0" y="71"/>
                  </a:cubicBezTo>
                  <a:cubicBezTo>
                    <a:pt x="0" y="150"/>
                    <a:pt x="0" y="150"/>
                    <a:pt x="0" y="150"/>
                  </a:cubicBezTo>
                  <a:cubicBezTo>
                    <a:pt x="0" y="150"/>
                    <a:pt x="0" y="192"/>
                    <a:pt x="0" y="221"/>
                  </a:cubicBezTo>
                  <a:cubicBezTo>
                    <a:pt x="0" y="221"/>
                    <a:pt x="60" y="221"/>
                    <a:pt x="91" y="221"/>
                  </a:cubicBezTo>
                  <a:cubicBezTo>
                    <a:pt x="207" y="221"/>
                    <a:pt x="207" y="221"/>
                    <a:pt x="207" y="221"/>
                  </a:cubicBezTo>
                  <a:cubicBezTo>
                    <a:pt x="298" y="221"/>
                    <a:pt x="298" y="221"/>
                    <a:pt x="298" y="221"/>
                  </a:cubicBezTo>
                  <a:cubicBezTo>
                    <a:pt x="298" y="185"/>
                    <a:pt x="298" y="173"/>
                    <a:pt x="298" y="150"/>
                  </a:cubicBezTo>
                  <a:cubicBezTo>
                    <a:pt x="298" y="71"/>
                    <a:pt x="298" y="71"/>
                    <a:pt x="298" y="71"/>
                  </a:cubicBezTo>
                  <a:cubicBezTo>
                    <a:pt x="298" y="71"/>
                    <a:pt x="298" y="0"/>
                    <a:pt x="207" y="0"/>
                  </a:cubicBezTo>
                  <a:cubicBezTo>
                    <a:pt x="91" y="0"/>
                    <a:pt x="91" y="0"/>
                    <a:pt x="91"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schemeClr val="accent5">
                    <a:lumMod val="50000"/>
                  </a:schemeClr>
                </a:solidFill>
              </a:endParaRPr>
            </a:p>
          </p:txBody>
        </p:sp>
        <p:sp>
          <p:nvSpPr>
            <p:cNvPr id="13" name="Oval 11"/>
            <p:cNvSpPr>
              <a:spLocks noChangeArrowheads="1"/>
            </p:cNvSpPr>
            <p:nvPr/>
          </p:nvSpPr>
          <p:spPr bwMode="auto">
            <a:xfrm>
              <a:off x="1574800" y="1374775"/>
              <a:ext cx="161925" cy="1619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defTabSz="914400" eaLnBrk="1" hangingPunct="1">
                <a:spcBef>
                  <a:spcPct val="0"/>
                </a:spcBef>
                <a:buClrTx/>
                <a:buSzTx/>
              </a:pPr>
              <a:endParaRPr lang="en-US" altLang="en-US" sz="1800" dirty="0">
                <a:solidFill>
                  <a:schemeClr val="accent5">
                    <a:lumMod val="50000"/>
                  </a:schemeClr>
                </a:solidFill>
                <a:cs typeface="Arial" charset="0"/>
              </a:endParaRPr>
            </a:p>
          </p:txBody>
        </p:sp>
      </p:grpSp>
      <p:sp>
        <p:nvSpPr>
          <p:cNvPr id="14" name="Rectangle 70"/>
          <p:cNvSpPr>
            <a:spLocks noChangeArrowheads="1"/>
          </p:cNvSpPr>
          <p:nvPr/>
        </p:nvSpPr>
        <p:spPr bwMode="auto">
          <a:xfrm>
            <a:off x="487362" y="5438775"/>
            <a:ext cx="1027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spcBef>
                <a:spcPct val="0"/>
              </a:spcBef>
              <a:buClrTx/>
              <a:buSzTx/>
            </a:pPr>
            <a:r>
              <a:rPr lang="en-US" altLang="en-US" sz="1400" dirty="0">
                <a:solidFill>
                  <a:schemeClr val="accent5">
                    <a:lumMod val="50000"/>
                  </a:schemeClr>
                </a:solidFill>
                <a:cs typeface="Arial" charset="0"/>
              </a:rPr>
              <a:t>Member</a:t>
            </a:r>
          </a:p>
        </p:txBody>
      </p:sp>
      <p:sp>
        <p:nvSpPr>
          <p:cNvPr id="15" name="Rectangle 75"/>
          <p:cNvSpPr>
            <a:spLocks noChangeArrowheads="1"/>
          </p:cNvSpPr>
          <p:nvPr/>
        </p:nvSpPr>
        <p:spPr bwMode="auto">
          <a:xfrm rot="-1427674">
            <a:off x="500062" y="3810000"/>
            <a:ext cx="12684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Community health worker</a:t>
            </a:r>
          </a:p>
        </p:txBody>
      </p:sp>
      <p:sp>
        <p:nvSpPr>
          <p:cNvPr id="16" name="Rectangle 78"/>
          <p:cNvSpPr>
            <a:spLocks noChangeArrowheads="1"/>
          </p:cNvSpPr>
          <p:nvPr/>
        </p:nvSpPr>
        <p:spPr bwMode="auto">
          <a:xfrm rot="20185337">
            <a:off x="942975" y="4125913"/>
            <a:ext cx="15446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Behavioral</a:t>
            </a:r>
            <a:br>
              <a:rPr lang="en-US" altLang="en-US" sz="1400" dirty="0">
                <a:solidFill>
                  <a:schemeClr val="accent5">
                    <a:lumMod val="50000"/>
                  </a:schemeClr>
                </a:solidFill>
                <a:cs typeface="Arial" charset="0"/>
              </a:rPr>
            </a:br>
            <a:r>
              <a:rPr lang="en-US" altLang="en-US" sz="1400" dirty="0">
                <a:solidFill>
                  <a:schemeClr val="accent5">
                    <a:lumMod val="50000"/>
                  </a:schemeClr>
                </a:solidFill>
                <a:cs typeface="Arial" charset="0"/>
              </a:rPr>
              <a:t>health advocate</a:t>
            </a:r>
          </a:p>
        </p:txBody>
      </p:sp>
      <p:sp>
        <p:nvSpPr>
          <p:cNvPr id="17" name="Rectangle 39"/>
          <p:cNvSpPr>
            <a:spLocks noChangeArrowheads="1"/>
          </p:cNvSpPr>
          <p:nvPr/>
        </p:nvSpPr>
        <p:spPr bwMode="auto">
          <a:xfrm rot="-1086841">
            <a:off x="1412875" y="4608513"/>
            <a:ext cx="12668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Peer Support</a:t>
            </a:r>
          </a:p>
        </p:txBody>
      </p:sp>
      <p:sp>
        <p:nvSpPr>
          <p:cNvPr id="18" name="Rectangle 76"/>
          <p:cNvSpPr>
            <a:spLocks noChangeArrowheads="1"/>
          </p:cNvSpPr>
          <p:nvPr/>
        </p:nvSpPr>
        <p:spPr bwMode="auto">
          <a:xfrm rot="-974202">
            <a:off x="1630362" y="4999038"/>
            <a:ext cx="1268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General RN</a:t>
            </a:r>
          </a:p>
        </p:txBody>
      </p:sp>
      <p:sp>
        <p:nvSpPr>
          <p:cNvPr id="19" name="Rectangle 77"/>
          <p:cNvSpPr>
            <a:spLocks noChangeArrowheads="1"/>
          </p:cNvSpPr>
          <p:nvPr/>
        </p:nvSpPr>
        <p:spPr bwMode="auto">
          <a:xfrm rot="-966416">
            <a:off x="1692275" y="5351463"/>
            <a:ext cx="1270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Member’s</a:t>
            </a:r>
            <a:br>
              <a:rPr lang="en-US" altLang="en-US" sz="1400" dirty="0">
                <a:solidFill>
                  <a:schemeClr val="accent5">
                    <a:lumMod val="50000"/>
                  </a:schemeClr>
                </a:solidFill>
                <a:cs typeface="Arial" charset="0"/>
              </a:rPr>
            </a:br>
            <a:r>
              <a:rPr lang="en-US" altLang="en-US" sz="1400" dirty="0">
                <a:solidFill>
                  <a:schemeClr val="accent5">
                    <a:lumMod val="50000"/>
                  </a:schemeClr>
                </a:solidFill>
                <a:cs typeface="Arial" charset="0"/>
              </a:rPr>
              <a:t>PCP</a:t>
            </a:r>
          </a:p>
        </p:txBody>
      </p:sp>
      <p:sp>
        <p:nvSpPr>
          <p:cNvPr id="20" name="Rectangle 89"/>
          <p:cNvSpPr>
            <a:spLocks noChangeArrowheads="1"/>
          </p:cNvSpPr>
          <p:nvPr/>
        </p:nvSpPr>
        <p:spPr bwMode="auto">
          <a:xfrm rot="-1572575">
            <a:off x="512762" y="2895600"/>
            <a:ext cx="1039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PT/OT</a:t>
            </a:r>
          </a:p>
        </p:txBody>
      </p:sp>
      <p:sp>
        <p:nvSpPr>
          <p:cNvPr id="21" name="Rectangle 87"/>
          <p:cNvSpPr>
            <a:spLocks noChangeArrowheads="1"/>
          </p:cNvSpPr>
          <p:nvPr/>
        </p:nvSpPr>
        <p:spPr bwMode="auto">
          <a:xfrm rot="-1716912">
            <a:off x="819150" y="3049588"/>
            <a:ext cx="14192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Pharmacist</a:t>
            </a:r>
          </a:p>
        </p:txBody>
      </p:sp>
      <p:sp>
        <p:nvSpPr>
          <p:cNvPr id="22" name="Rectangle 79"/>
          <p:cNvSpPr>
            <a:spLocks noChangeArrowheads="1"/>
          </p:cNvSpPr>
          <p:nvPr/>
        </p:nvSpPr>
        <p:spPr bwMode="auto">
          <a:xfrm rot="-1567200">
            <a:off x="1238250" y="3198813"/>
            <a:ext cx="1425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Data lead</a:t>
            </a:r>
          </a:p>
        </p:txBody>
      </p:sp>
      <p:sp>
        <p:nvSpPr>
          <p:cNvPr id="23" name="Rectangle 80"/>
          <p:cNvSpPr>
            <a:spLocks noChangeArrowheads="1"/>
          </p:cNvSpPr>
          <p:nvPr/>
        </p:nvSpPr>
        <p:spPr bwMode="auto">
          <a:xfrm rot="-1331668">
            <a:off x="1763712" y="3422650"/>
            <a:ext cx="12684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Social worker</a:t>
            </a:r>
          </a:p>
        </p:txBody>
      </p:sp>
      <p:sp>
        <p:nvSpPr>
          <p:cNvPr id="24" name="Rectangle 83"/>
          <p:cNvSpPr>
            <a:spLocks noChangeArrowheads="1"/>
          </p:cNvSpPr>
          <p:nvPr/>
        </p:nvSpPr>
        <p:spPr bwMode="auto">
          <a:xfrm rot="-1407522">
            <a:off x="2178050" y="3641725"/>
            <a:ext cx="12684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Maternity RN</a:t>
            </a:r>
          </a:p>
        </p:txBody>
      </p:sp>
      <p:sp>
        <p:nvSpPr>
          <p:cNvPr id="25" name="Rectangle 81"/>
          <p:cNvSpPr>
            <a:spLocks noChangeArrowheads="1"/>
          </p:cNvSpPr>
          <p:nvPr/>
        </p:nvSpPr>
        <p:spPr bwMode="auto">
          <a:xfrm rot="-1104243">
            <a:off x="2322512" y="3990975"/>
            <a:ext cx="13636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Transplant RN</a:t>
            </a:r>
          </a:p>
        </p:txBody>
      </p:sp>
      <p:sp>
        <p:nvSpPr>
          <p:cNvPr id="26" name="Rectangle 82"/>
          <p:cNvSpPr>
            <a:spLocks noChangeArrowheads="1"/>
          </p:cNvSpPr>
          <p:nvPr/>
        </p:nvSpPr>
        <p:spPr bwMode="auto">
          <a:xfrm rot="-765451">
            <a:off x="2449512" y="4248150"/>
            <a:ext cx="162718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Heart failure </a:t>
            </a:r>
            <a:br>
              <a:rPr lang="en-US" altLang="en-US" sz="1400" dirty="0">
                <a:solidFill>
                  <a:schemeClr val="accent5">
                    <a:lumMod val="50000"/>
                  </a:schemeClr>
                </a:solidFill>
                <a:cs typeface="Arial" charset="0"/>
              </a:rPr>
            </a:br>
            <a:r>
              <a:rPr lang="en-US" altLang="en-US" sz="1400" dirty="0">
                <a:solidFill>
                  <a:schemeClr val="accent5">
                    <a:lumMod val="50000"/>
                  </a:schemeClr>
                </a:solidFill>
                <a:cs typeface="Arial" charset="0"/>
              </a:rPr>
              <a:t>RN</a:t>
            </a:r>
          </a:p>
        </p:txBody>
      </p:sp>
      <p:sp>
        <p:nvSpPr>
          <p:cNvPr id="27" name="Rectangle 34"/>
          <p:cNvSpPr>
            <a:spLocks noChangeArrowheads="1"/>
          </p:cNvSpPr>
          <p:nvPr/>
        </p:nvSpPr>
        <p:spPr bwMode="auto">
          <a:xfrm rot="-732636">
            <a:off x="2644775" y="4697413"/>
            <a:ext cx="162718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Child &amp; Family Services</a:t>
            </a:r>
          </a:p>
        </p:txBody>
      </p:sp>
      <p:sp>
        <p:nvSpPr>
          <p:cNvPr id="28" name="Rectangle 85"/>
          <p:cNvSpPr>
            <a:spLocks noChangeArrowheads="1"/>
          </p:cNvSpPr>
          <p:nvPr/>
        </p:nvSpPr>
        <p:spPr bwMode="auto">
          <a:xfrm rot="-641785">
            <a:off x="2892425" y="5172075"/>
            <a:ext cx="12255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Psychologist</a:t>
            </a:r>
          </a:p>
        </p:txBody>
      </p:sp>
      <p:sp>
        <p:nvSpPr>
          <p:cNvPr id="29" name="Rectangle 86"/>
          <p:cNvSpPr>
            <a:spLocks noChangeArrowheads="1"/>
          </p:cNvSpPr>
          <p:nvPr/>
        </p:nvSpPr>
        <p:spPr bwMode="auto">
          <a:xfrm rot="-486832">
            <a:off x="2863850" y="5527675"/>
            <a:ext cx="12811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Psychiatrist</a:t>
            </a:r>
          </a:p>
        </p:txBody>
      </p:sp>
      <p:sp>
        <p:nvSpPr>
          <p:cNvPr id="30" name="Rectangle 90"/>
          <p:cNvSpPr>
            <a:spLocks noChangeArrowheads="1"/>
          </p:cNvSpPr>
          <p:nvPr/>
        </p:nvSpPr>
        <p:spPr bwMode="auto">
          <a:xfrm rot="-1630559">
            <a:off x="542925" y="1639888"/>
            <a:ext cx="126841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Division of Public Health</a:t>
            </a:r>
          </a:p>
        </p:txBody>
      </p:sp>
      <p:sp>
        <p:nvSpPr>
          <p:cNvPr id="31" name="Rectangle 35"/>
          <p:cNvSpPr>
            <a:spLocks noChangeArrowheads="1"/>
          </p:cNvSpPr>
          <p:nvPr/>
        </p:nvSpPr>
        <p:spPr bwMode="auto">
          <a:xfrm rot="-1642941">
            <a:off x="1336675" y="1778000"/>
            <a:ext cx="14208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Division of Behavioral Health</a:t>
            </a:r>
          </a:p>
        </p:txBody>
      </p:sp>
      <p:sp>
        <p:nvSpPr>
          <p:cNvPr id="32" name="Rectangle 38"/>
          <p:cNvSpPr>
            <a:spLocks noChangeArrowheads="1"/>
          </p:cNvSpPr>
          <p:nvPr/>
        </p:nvSpPr>
        <p:spPr bwMode="auto">
          <a:xfrm rot="-1166191">
            <a:off x="2116137" y="2197100"/>
            <a:ext cx="14668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Juvenile Court &amp; Probation</a:t>
            </a:r>
          </a:p>
        </p:txBody>
      </p:sp>
      <p:sp>
        <p:nvSpPr>
          <p:cNvPr id="33" name="Rectangle 36"/>
          <p:cNvSpPr>
            <a:spLocks noChangeArrowheads="1"/>
          </p:cNvSpPr>
          <p:nvPr/>
        </p:nvSpPr>
        <p:spPr bwMode="auto">
          <a:xfrm rot="-1321439">
            <a:off x="2870200" y="2473325"/>
            <a:ext cx="12668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Division of Development Disabilities</a:t>
            </a:r>
          </a:p>
        </p:txBody>
      </p:sp>
      <p:sp>
        <p:nvSpPr>
          <p:cNvPr id="34" name="Rectangle 37"/>
          <p:cNvSpPr>
            <a:spLocks noChangeArrowheads="1"/>
          </p:cNvSpPr>
          <p:nvPr/>
        </p:nvSpPr>
        <p:spPr bwMode="auto">
          <a:xfrm rot="-1478237">
            <a:off x="3380741" y="2957195"/>
            <a:ext cx="1266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Division of MLTC</a:t>
            </a:r>
          </a:p>
        </p:txBody>
      </p:sp>
      <p:sp>
        <p:nvSpPr>
          <p:cNvPr id="35" name="Rectangle 40"/>
          <p:cNvSpPr>
            <a:spLocks noChangeArrowheads="1"/>
          </p:cNvSpPr>
          <p:nvPr/>
        </p:nvSpPr>
        <p:spPr bwMode="auto">
          <a:xfrm rot="-1122453">
            <a:off x="3659187" y="3343275"/>
            <a:ext cx="1508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Personal Support System</a:t>
            </a:r>
          </a:p>
        </p:txBody>
      </p:sp>
      <p:sp>
        <p:nvSpPr>
          <p:cNvPr id="36" name="Rectangle 91"/>
          <p:cNvSpPr>
            <a:spLocks noChangeArrowheads="1"/>
          </p:cNvSpPr>
          <p:nvPr/>
        </p:nvSpPr>
        <p:spPr bwMode="auto">
          <a:xfrm rot="-1150772">
            <a:off x="4070350" y="4379913"/>
            <a:ext cx="16573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Network advocate</a:t>
            </a:r>
          </a:p>
        </p:txBody>
      </p:sp>
      <p:sp>
        <p:nvSpPr>
          <p:cNvPr id="37" name="Rectangle 92"/>
          <p:cNvSpPr>
            <a:spLocks noChangeArrowheads="1"/>
          </p:cNvSpPr>
          <p:nvPr/>
        </p:nvSpPr>
        <p:spPr bwMode="auto">
          <a:xfrm rot="-1145763">
            <a:off x="4110037" y="4752975"/>
            <a:ext cx="16652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Transition support</a:t>
            </a:r>
          </a:p>
        </p:txBody>
      </p:sp>
      <p:sp>
        <p:nvSpPr>
          <p:cNvPr id="38" name="Rectangle 88"/>
          <p:cNvSpPr>
            <a:spLocks noChangeArrowheads="1"/>
          </p:cNvSpPr>
          <p:nvPr/>
        </p:nvSpPr>
        <p:spPr bwMode="auto">
          <a:xfrm rot="-1061443">
            <a:off x="4103687" y="5135563"/>
            <a:ext cx="202088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Member Services Advocate</a:t>
            </a:r>
          </a:p>
        </p:txBody>
      </p:sp>
      <p:sp>
        <p:nvSpPr>
          <p:cNvPr id="39" name="TextBox 3"/>
          <p:cNvSpPr txBox="1">
            <a:spLocks noChangeArrowheads="1"/>
          </p:cNvSpPr>
          <p:nvPr/>
        </p:nvSpPr>
        <p:spPr bwMode="auto">
          <a:xfrm>
            <a:off x="4643121" y="1295083"/>
            <a:ext cx="4247868" cy="998538"/>
          </a:xfrm>
          <a:prstGeom prst="rect">
            <a:avLst/>
          </a:prstGeom>
          <a:noFill/>
          <a:ln w="9525" algn="ctr">
            <a:no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defTabSz="914400" eaLnBrk="1" hangingPunct="1">
              <a:spcBef>
                <a:spcPct val="0"/>
              </a:spcBef>
              <a:buClrTx/>
              <a:buSzTx/>
            </a:pPr>
            <a:r>
              <a:rPr lang="en-US" altLang="en-US" sz="1800" b="1" dirty="0">
                <a:solidFill>
                  <a:schemeClr val="accent5">
                    <a:lumMod val="50000"/>
                  </a:schemeClr>
                </a:solidFill>
                <a:cs typeface="Arial" charset="0"/>
              </a:rPr>
              <a:t>The care team </a:t>
            </a:r>
            <a:r>
              <a:rPr lang="en-US" altLang="en-US" sz="1800" dirty="0">
                <a:solidFill>
                  <a:schemeClr val="accent5">
                    <a:lumMod val="50000"/>
                  </a:schemeClr>
                </a:solidFill>
                <a:cs typeface="Arial" charset="0"/>
              </a:rPr>
              <a:t>will </a:t>
            </a:r>
            <a:r>
              <a:rPr lang="en-US" altLang="en-US" sz="1800" dirty="0" smtClean="0">
                <a:solidFill>
                  <a:schemeClr val="accent5">
                    <a:lumMod val="50000"/>
                  </a:schemeClr>
                </a:solidFill>
                <a:cs typeface="Arial" charset="0"/>
              </a:rPr>
              <a:t>consist of </a:t>
            </a:r>
            <a:r>
              <a:rPr lang="en-US" altLang="en-US" sz="1800" dirty="0">
                <a:solidFill>
                  <a:schemeClr val="accent5">
                    <a:lumMod val="50000"/>
                  </a:schemeClr>
                </a:solidFill>
                <a:cs typeface="Arial" charset="0"/>
              </a:rPr>
              <a:t>program specialists who can “flex” to quickly address the needs of the member</a:t>
            </a:r>
          </a:p>
        </p:txBody>
      </p:sp>
      <p:sp>
        <p:nvSpPr>
          <p:cNvPr id="40" name="Rectangle 48"/>
          <p:cNvSpPr>
            <a:spLocks noChangeArrowheads="1"/>
          </p:cNvSpPr>
          <p:nvPr/>
        </p:nvSpPr>
        <p:spPr bwMode="auto">
          <a:xfrm>
            <a:off x="5918200" y="2538413"/>
            <a:ext cx="2874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r" defTabSz="914400" eaLnBrk="1" hangingPunct="1">
              <a:spcBef>
                <a:spcPct val="0"/>
              </a:spcBef>
              <a:buClrTx/>
              <a:buSzTx/>
            </a:pPr>
            <a:r>
              <a:rPr lang="en-US" altLang="en-US" sz="1600" dirty="0">
                <a:solidFill>
                  <a:schemeClr val="accent5">
                    <a:lumMod val="50000"/>
                  </a:schemeClr>
                </a:solidFill>
              </a:rPr>
              <a:t>Optimal health and well-being</a:t>
            </a:r>
          </a:p>
        </p:txBody>
      </p:sp>
      <p:sp>
        <p:nvSpPr>
          <p:cNvPr id="41" name="Rectangle 40"/>
          <p:cNvSpPr/>
          <p:nvPr/>
        </p:nvSpPr>
        <p:spPr>
          <a:xfrm>
            <a:off x="6163848" y="3056682"/>
            <a:ext cx="2708275" cy="2206758"/>
          </a:xfrm>
          <a:prstGeom prst="rect">
            <a:avLst/>
          </a:prstGeom>
        </p:spPr>
        <p:txBody>
          <a:bodyPr>
            <a:spAutoFit/>
          </a:bodyPr>
          <a:lstStyle/>
          <a:p>
            <a:pPr marL="228600" indent="-228600" defTabSz="768113" fontAlgn="auto">
              <a:lnSpc>
                <a:spcPct val="90000"/>
              </a:lnSpc>
              <a:spcBef>
                <a:spcPts val="0"/>
              </a:spcBef>
              <a:spcAft>
                <a:spcPts val="0"/>
              </a:spcAft>
              <a:buClr>
                <a:sysClr val="window" lastClr="FFFFFF"/>
              </a:buClr>
              <a:defRPr/>
            </a:pPr>
            <a:r>
              <a:rPr lang="en-US" sz="1400" kern="0" dirty="0" smtClean="0">
                <a:solidFill>
                  <a:srgbClr val="D45D00"/>
                </a:solidFill>
                <a:latin typeface="Arial"/>
                <a:ea typeface="ＭＳ Ｐゴシック" charset="-128"/>
              </a:rPr>
              <a:t>Integrated care is…</a:t>
            </a:r>
            <a:endParaRPr lang="en-US" sz="1400" kern="0" dirty="0">
              <a:solidFill>
                <a:srgbClr val="D45D00"/>
              </a:solidFill>
              <a:latin typeface="Arial"/>
              <a:ea typeface="ＭＳ Ｐゴシック" charset="-128"/>
            </a:endParaRPr>
          </a:p>
          <a:p>
            <a:pPr defTabSz="768113" fontAlgn="auto">
              <a:lnSpc>
                <a:spcPct val="90000"/>
              </a:lnSpc>
              <a:spcBef>
                <a:spcPts val="400"/>
              </a:spcBef>
              <a:spcAft>
                <a:spcPts val="0"/>
              </a:spcAft>
              <a:buClr>
                <a:srgbClr val="003C71">
                  <a:lumMod val="75000"/>
                </a:srgbClr>
              </a:buClr>
              <a:defRPr/>
            </a:pPr>
            <a:r>
              <a:rPr lang="en-US" sz="1200" kern="0" dirty="0" smtClean="0">
                <a:solidFill>
                  <a:schemeClr val="accent5">
                    <a:lumMod val="50000"/>
                  </a:schemeClr>
                </a:solidFill>
                <a:latin typeface="Arial"/>
                <a:ea typeface="ＭＳ Ｐゴシック" charset="-128"/>
              </a:rPr>
              <a:t>a focus on the whole-person: specifically how the </a:t>
            </a:r>
            <a:r>
              <a:rPr lang="en-US" sz="1200" kern="0" dirty="0">
                <a:solidFill>
                  <a:schemeClr val="accent5">
                    <a:lumMod val="50000"/>
                  </a:schemeClr>
                </a:solidFill>
                <a:latin typeface="Arial"/>
                <a:ea typeface="ＭＳ Ｐゴシック" charset="-128"/>
              </a:rPr>
              <a:t>physical, behavioral and social needs of a person are inter-connected to maintain good health</a:t>
            </a:r>
          </a:p>
          <a:p>
            <a:pPr defTabSz="768113" fontAlgn="auto">
              <a:lnSpc>
                <a:spcPct val="90000"/>
              </a:lnSpc>
              <a:spcBef>
                <a:spcPts val="400"/>
              </a:spcBef>
              <a:spcAft>
                <a:spcPts val="0"/>
              </a:spcAft>
              <a:buClr>
                <a:srgbClr val="003C71">
                  <a:lumMod val="75000"/>
                </a:srgbClr>
              </a:buClr>
              <a:defRPr/>
            </a:pPr>
            <a:endParaRPr lang="en-US" sz="1200" kern="0" dirty="0">
              <a:solidFill>
                <a:srgbClr val="55565A"/>
              </a:solidFill>
              <a:latin typeface="Arial"/>
              <a:ea typeface="ＭＳ Ｐゴシック" charset="-128"/>
            </a:endParaRPr>
          </a:p>
          <a:p>
            <a:pPr marL="228600" indent="-228600" defTabSz="768113" fontAlgn="auto">
              <a:lnSpc>
                <a:spcPct val="90000"/>
              </a:lnSpc>
              <a:spcBef>
                <a:spcPts val="600"/>
              </a:spcBef>
              <a:spcAft>
                <a:spcPts val="0"/>
              </a:spcAft>
              <a:buClr>
                <a:sysClr val="window" lastClr="FFFFFF"/>
              </a:buClr>
              <a:defRPr/>
            </a:pPr>
            <a:r>
              <a:rPr lang="en-US" sz="1400" kern="0" dirty="0">
                <a:solidFill>
                  <a:srgbClr val="D45D00"/>
                </a:solidFill>
                <a:latin typeface="Arial"/>
                <a:ea typeface="ＭＳ Ｐゴシック" charset="-128"/>
              </a:rPr>
              <a:t>Aligned to the delivery system</a:t>
            </a:r>
          </a:p>
          <a:p>
            <a:pPr defTabSz="768113" fontAlgn="auto">
              <a:lnSpc>
                <a:spcPct val="90000"/>
              </a:lnSpc>
              <a:spcBef>
                <a:spcPts val="400"/>
              </a:spcBef>
              <a:spcAft>
                <a:spcPts val="600"/>
              </a:spcAft>
              <a:buClr>
                <a:srgbClr val="003C71">
                  <a:lumMod val="75000"/>
                </a:srgbClr>
              </a:buClr>
              <a:defRPr/>
            </a:pPr>
            <a:r>
              <a:rPr lang="en-US" sz="1200" kern="0" dirty="0">
                <a:solidFill>
                  <a:schemeClr val="accent5">
                    <a:lumMod val="50000"/>
                  </a:schemeClr>
                </a:solidFill>
                <a:latin typeface="Arial"/>
                <a:ea typeface="ＭＳ Ｐゴシック" charset="-128"/>
              </a:rPr>
              <a:t>Care focused on supporting the </a:t>
            </a:r>
            <a:r>
              <a:rPr lang="en-US" sz="1200" kern="0" dirty="0" smtClean="0">
                <a:solidFill>
                  <a:schemeClr val="accent5">
                    <a:lumMod val="50000"/>
                  </a:schemeClr>
                </a:solidFill>
                <a:latin typeface="Arial"/>
                <a:ea typeface="ＭＳ Ｐゴシック" charset="-128"/>
              </a:rPr>
              <a:t>physician/practitioner to </a:t>
            </a:r>
            <a:r>
              <a:rPr lang="en-US" sz="1200" kern="0" dirty="0">
                <a:solidFill>
                  <a:schemeClr val="accent5">
                    <a:lumMod val="50000"/>
                  </a:schemeClr>
                </a:solidFill>
                <a:latin typeface="Arial"/>
                <a:ea typeface="ＭＳ Ｐゴシック" charset="-128"/>
              </a:rPr>
              <a:t>member relationship</a:t>
            </a:r>
          </a:p>
        </p:txBody>
      </p:sp>
      <p:sp>
        <p:nvSpPr>
          <p:cNvPr id="42" name="Rectangle 91"/>
          <p:cNvSpPr>
            <a:spLocks noChangeArrowheads="1"/>
          </p:cNvSpPr>
          <p:nvPr/>
        </p:nvSpPr>
        <p:spPr bwMode="auto">
          <a:xfrm rot="-1150772">
            <a:off x="3821112" y="3840163"/>
            <a:ext cx="165735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5293"/>
              </a:buClr>
              <a:buSzPct val="115000"/>
              <a:defRPr sz="2000">
                <a:solidFill>
                  <a:srgbClr val="535A5D"/>
                </a:solidFill>
                <a:latin typeface="Arial" charset="0"/>
                <a:ea typeface="ＭＳ Ｐゴシック" pitchFamily="34" charset="-128"/>
              </a:defRPr>
            </a:lvl1pPr>
            <a:lvl2pPr marL="742950" indent="-285750" algn="l" eaLnBrk="0" hangingPunct="0">
              <a:spcBef>
                <a:spcPct val="20000"/>
              </a:spcBef>
              <a:buClr>
                <a:srgbClr val="005293"/>
              </a:buClr>
              <a:buFont typeface="Arial" charset="0"/>
              <a:defRPr>
                <a:solidFill>
                  <a:srgbClr val="535A5D"/>
                </a:solidFill>
                <a:latin typeface="Arial" charset="0"/>
                <a:ea typeface="ＭＳ Ｐゴシック" pitchFamily="34" charset="-128"/>
              </a:defRPr>
            </a:lvl2pPr>
            <a:lvl3pPr marL="1143000" indent="-228600" algn="l" eaLnBrk="0" hangingPunct="0">
              <a:spcBef>
                <a:spcPct val="20000"/>
              </a:spcBef>
              <a:buClr>
                <a:srgbClr val="005293"/>
              </a:buClr>
              <a:defRPr>
                <a:solidFill>
                  <a:srgbClr val="535A5D"/>
                </a:solidFill>
                <a:latin typeface="Arial" charset="0"/>
                <a:ea typeface="ＭＳ Ｐゴシック" pitchFamily="34" charset="-128"/>
              </a:defRPr>
            </a:lvl3pPr>
            <a:lvl4pPr marL="1600200" indent="-228600" algn="l" eaLnBrk="0" hangingPunct="0">
              <a:spcBef>
                <a:spcPct val="20000"/>
              </a:spcBef>
              <a:buClr>
                <a:srgbClr val="005293"/>
              </a:buClr>
              <a:defRPr>
                <a:solidFill>
                  <a:srgbClr val="535A5D"/>
                </a:solidFill>
                <a:latin typeface="Arial" charset="0"/>
                <a:ea typeface="ＭＳ Ｐゴシック" pitchFamily="34" charset="-128"/>
              </a:defRPr>
            </a:lvl4pPr>
            <a:lvl5pPr marL="2057400" indent="-228600" algn="l" eaLnBrk="0" hangingPunct="0">
              <a:spcBef>
                <a:spcPct val="20000"/>
              </a:spcBef>
              <a:buClr>
                <a:srgbClr val="005293"/>
              </a:buClr>
              <a:buFont typeface="Arial" charset="0"/>
              <a:defRPr>
                <a:solidFill>
                  <a:srgbClr val="535A5D"/>
                </a:solidFill>
                <a:latin typeface="Arial" charset="0"/>
                <a:ea typeface="ＭＳ Ｐゴシック" pitchFamily="34" charset="-128"/>
              </a:defRPr>
            </a:lvl5pPr>
            <a:lvl6pPr marL="25146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6pPr>
            <a:lvl7pPr marL="29718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7pPr>
            <a:lvl8pPr marL="34290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8pPr>
            <a:lvl9pPr marL="3886200" indent="-228600" eaLnBrk="0" fontAlgn="base" hangingPunct="0">
              <a:spcBef>
                <a:spcPct val="20000"/>
              </a:spcBef>
              <a:spcAft>
                <a:spcPct val="0"/>
              </a:spcAft>
              <a:buClr>
                <a:srgbClr val="005293"/>
              </a:buClr>
              <a:buFont typeface="Arial" charset="0"/>
              <a:defRPr>
                <a:solidFill>
                  <a:srgbClr val="535A5D"/>
                </a:solidFill>
                <a:latin typeface="Arial" charset="0"/>
                <a:ea typeface="ＭＳ Ｐゴシック" pitchFamily="34" charset="-128"/>
              </a:defRPr>
            </a:lvl9pPr>
          </a:lstStyle>
          <a:p>
            <a:pPr algn="ctr" defTabSz="914400" eaLnBrk="1" hangingPunct="1">
              <a:lnSpc>
                <a:spcPct val="90000"/>
              </a:lnSpc>
              <a:spcBef>
                <a:spcPct val="0"/>
              </a:spcBef>
              <a:buClrTx/>
              <a:buSzTx/>
            </a:pPr>
            <a:r>
              <a:rPr lang="en-US" altLang="en-US" sz="1400" dirty="0">
                <a:solidFill>
                  <a:schemeClr val="accent5">
                    <a:lumMod val="50000"/>
                  </a:schemeClr>
                </a:solidFill>
                <a:cs typeface="Arial" charset="0"/>
              </a:rPr>
              <a:t>County Health Departments</a:t>
            </a:r>
          </a:p>
        </p:txBody>
      </p:sp>
    </p:spTree>
    <p:extLst>
      <p:ext uri="{BB962C8B-B14F-4D97-AF65-F5344CB8AC3E}">
        <p14:creationId xmlns:p14="http://schemas.microsoft.com/office/powerpoint/2010/main" val="816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0" y="1747520"/>
            <a:ext cx="5943600" cy="2689656"/>
          </a:xfrm>
        </p:spPr>
        <p:txBody>
          <a:bodyPr/>
          <a:lstStyle/>
          <a:p>
            <a:r>
              <a:rPr lang="en-US" altLang="en-US" sz="3600" dirty="0" smtClean="0">
                <a:solidFill>
                  <a:schemeClr val="accent1"/>
                </a:solidFill>
                <a:ea typeface="Arial Unicode MS" pitchFamily="34" charset="-128"/>
                <a:cs typeface="Arial Unicode MS" pitchFamily="34" charset="-128"/>
              </a:rPr>
              <a:t>Network </a:t>
            </a:r>
            <a:br>
              <a:rPr lang="en-US" altLang="en-US" sz="3600" dirty="0" smtClean="0">
                <a:solidFill>
                  <a:schemeClr val="accent1"/>
                </a:solidFill>
                <a:ea typeface="Arial Unicode MS" pitchFamily="34" charset="-128"/>
                <a:cs typeface="Arial Unicode MS" pitchFamily="34" charset="-128"/>
              </a:rPr>
            </a:br>
            <a:r>
              <a:rPr lang="en-US" altLang="en-US" sz="3600" dirty="0" smtClean="0">
                <a:solidFill>
                  <a:schemeClr val="accent1"/>
                </a:solidFill>
                <a:ea typeface="Arial Unicode MS" pitchFamily="34" charset="-128"/>
                <a:cs typeface="Arial Unicode MS" pitchFamily="34" charset="-128"/>
              </a:rPr>
              <a:t>Participation</a:t>
            </a:r>
            <a:r>
              <a:rPr lang="en-US" altLang="en-US" sz="3600" dirty="0">
                <a:solidFill>
                  <a:srgbClr val="005293"/>
                </a:solidFill>
                <a:ea typeface="Arial Unicode MS" pitchFamily="34" charset="-128"/>
                <a:cs typeface="Arial Unicode MS" pitchFamily="34" charset="-128"/>
              </a:rPr>
              <a:t/>
            </a:r>
            <a:br>
              <a:rPr lang="en-US" altLang="en-US" sz="3600" dirty="0">
                <a:solidFill>
                  <a:srgbClr val="005293"/>
                </a:solidFill>
                <a:ea typeface="Arial Unicode MS" pitchFamily="34" charset="-128"/>
                <a:cs typeface="Arial Unicode MS" pitchFamily="34" charset="-128"/>
              </a:rPr>
            </a:br>
            <a:endParaRPr lang="en-US" sz="3600" dirty="0"/>
          </a:p>
        </p:txBody>
      </p:sp>
      <p:sp>
        <p:nvSpPr>
          <p:cNvPr id="3" name="Slide Number Placeholder 2"/>
          <p:cNvSpPr>
            <a:spLocks noGrp="1"/>
          </p:cNvSpPr>
          <p:nvPr>
            <p:ph type="sldNum" sz="quarter" idx="13"/>
          </p:nvPr>
        </p:nvSpPr>
        <p:spPr/>
        <p:txBody>
          <a:bodyPr/>
          <a:lstStyle/>
          <a:p>
            <a:pPr algn="r"/>
            <a:fld id="{F18F5FCC-583C-47C6-9953-2F6AD74D46AE}" type="slidenum">
              <a:rPr lang="en-US" smtClean="0"/>
              <a:pPr algn="r"/>
              <a:t>70</a:t>
            </a:fld>
            <a:endParaRPr lang="en-US" dirty="0"/>
          </a:p>
        </p:txBody>
      </p:sp>
    </p:spTree>
    <p:extLst>
      <p:ext uri="{BB962C8B-B14F-4D97-AF65-F5344CB8AC3E}">
        <p14:creationId xmlns:p14="http://schemas.microsoft.com/office/powerpoint/2010/main" val="28758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71</a:t>
            </a:fld>
            <a:endParaRPr lang="en-US" dirty="0"/>
          </a:p>
        </p:txBody>
      </p:sp>
      <p:sp>
        <p:nvSpPr>
          <p:cNvPr id="4" name="Title 3"/>
          <p:cNvSpPr>
            <a:spLocks noGrp="1"/>
          </p:cNvSpPr>
          <p:nvPr>
            <p:ph type="title"/>
          </p:nvPr>
        </p:nvSpPr>
        <p:spPr/>
        <p:txBody>
          <a:bodyPr/>
          <a:lstStyle/>
          <a:p>
            <a:r>
              <a:rPr lang="en-US" sz="2800" dirty="0" smtClean="0">
                <a:solidFill>
                  <a:schemeClr val="accent1"/>
                </a:solidFill>
              </a:rPr>
              <a:t>M-BHPs and I-BHPs</a:t>
            </a:r>
            <a:endParaRPr lang="en-US" sz="2800" dirty="0">
              <a:solidFill>
                <a:schemeClr val="accent1"/>
              </a:solidFill>
            </a:endParaRPr>
          </a:p>
        </p:txBody>
      </p:sp>
      <p:sp>
        <p:nvSpPr>
          <p:cNvPr id="5" name="Rectangle 3"/>
          <p:cNvSpPr txBox="1">
            <a:spLocks noChangeArrowheads="1"/>
          </p:cNvSpPr>
          <p:nvPr/>
        </p:nvSpPr>
        <p:spPr>
          <a:xfrm>
            <a:off x="416560" y="2531037"/>
            <a:ext cx="3972560" cy="3486992"/>
          </a:xfrm>
          <a:prstGeom prst="rect">
            <a:avLst/>
          </a:prstGeom>
          <a:solidFill>
            <a:schemeClr val="tx1">
              <a:lumMod val="20000"/>
              <a:lumOff val="80000"/>
            </a:schemeClr>
          </a:solidFill>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1200"/>
              </a:spcBef>
            </a:pPr>
            <a:r>
              <a:rPr lang="en-US" altLang="en-US" sz="1600" dirty="0" smtClean="0">
                <a:solidFill>
                  <a:schemeClr val="accent5">
                    <a:lumMod val="50000"/>
                  </a:schemeClr>
                </a:solidFill>
              </a:rPr>
              <a:t>Authorized to practice some level of general medicine</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Physicians </a:t>
            </a:r>
            <a:endParaRPr lang="en-US" altLang="en-US" sz="1600" dirty="0">
              <a:solidFill>
                <a:schemeClr val="accent5">
                  <a:lumMod val="50000"/>
                </a:schemeClr>
              </a:solidFill>
            </a:endParaRP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Clinical </a:t>
            </a:r>
            <a:r>
              <a:rPr lang="en-US" altLang="en-US" sz="1600" dirty="0">
                <a:solidFill>
                  <a:schemeClr val="accent5">
                    <a:lumMod val="50000"/>
                  </a:schemeClr>
                </a:solidFill>
              </a:rPr>
              <a:t>nurse specialists</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Clinical </a:t>
            </a:r>
            <a:r>
              <a:rPr lang="en-US" altLang="en-US" sz="1600" dirty="0">
                <a:solidFill>
                  <a:schemeClr val="accent5">
                    <a:lumMod val="50000"/>
                  </a:schemeClr>
                </a:solidFill>
              </a:rPr>
              <a:t>nurse practitioners</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Registered </a:t>
            </a:r>
            <a:r>
              <a:rPr lang="en-US" altLang="en-US" sz="1600" dirty="0">
                <a:solidFill>
                  <a:schemeClr val="accent5">
                    <a:lumMod val="50000"/>
                  </a:schemeClr>
                </a:solidFill>
              </a:rPr>
              <a:t>nurses</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Licensed </a:t>
            </a:r>
            <a:r>
              <a:rPr lang="en-US" altLang="en-US" sz="1600" dirty="0">
                <a:solidFill>
                  <a:schemeClr val="accent5">
                    <a:lumMod val="50000"/>
                  </a:schemeClr>
                </a:solidFill>
              </a:rPr>
              <a:t>practical </a:t>
            </a:r>
            <a:r>
              <a:rPr lang="en-US" altLang="en-US" sz="1600" dirty="0" smtClean="0">
                <a:solidFill>
                  <a:schemeClr val="accent5">
                    <a:lumMod val="50000"/>
                  </a:schemeClr>
                </a:solidFill>
              </a:rPr>
              <a:t>nurses</a:t>
            </a:r>
            <a:endParaRPr lang="en-US" altLang="en-US" sz="1600" dirty="0">
              <a:solidFill>
                <a:schemeClr val="accent5">
                  <a:lumMod val="50000"/>
                </a:schemeClr>
              </a:solidFill>
            </a:endParaRP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Physician </a:t>
            </a:r>
            <a:r>
              <a:rPr lang="en-US" altLang="en-US" sz="1600" dirty="0">
                <a:solidFill>
                  <a:schemeClr val="accent5">
                    <a:lumMod val="50000"/>
                  </a:schemeClr>
                </a:solidFill>
              </a:rPr>
              <a:t>assistants </a:t>
            </a:r>
            <a:r>
              <a:rPr lang="en-US" altLang="en-US" sz="1800" dirty="0">
                <a:solidFill>
                  <a:schemeClr val="accent5">
                    <a:lumMod val="50000"/>
                  </a:schemeClr>
                </a:solidFill>
              </a:rPr>
              <a:t>	</a:t>
            </a:r>
          </a:p>
          <a:p>
            <a:pPr>
              <a:lnSpc>
                <a:spcPct val="100000"/>
              </a:lnSpc>
            </a:pPr>
            <a:endParaRPr lang="en-US" altLang="en-US" sz="1400" dirty="0" smtClean="0">
              <a:solidFill>
                <a:srgbClr val="FF0000"/>
              </a:solidFill>
            </a:endParaRPr>
          </a:p>
        </p:txBody>
      </p:sp>
      <p:sp>
        <p:nvSpPr>
          <p:cNvPr id="6" name="Rectangle 4"/>
          <p:cNvSpPr txBox="1">
            <a:spLocks noChangeArrowheads="1"/>
          </p:cNvSpPr>
          <p:nvPr/>
        </p:nvSpPr>
        <p:spPr>
          <a:xfrm>
            <a:off x="4450080" y="2520876"/>
            <a:ext cx="4429760" cy="3497153"/>
          </a:xfrm>
          <a:prstGeom prst="rect">
            <a:avLst/>
          </a:prstGeom>
          <a:solidFill>
            <a:srgbClr val="0070C0">
              <a:alpha val="21000"/>
            </a:srgbClr>
          </a:solidFill>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a:lnSpc>
                <a:spcPct val="100000"/>
              </a:lnSpc>
              <a:spcBef>
                <a:spcPts val="1200"/>
              </a:spcBef>
            </a:pPr>
            <a:r>
              <a:rPr lang="en-US" altLang="en-US" sz="1600" dirty="0" smtClean="0">
                <a:solidFill>
                  <a:schemeClr val="accent5">
                    <a:lumMod val="50000"/>
                  </a:schemeClr>
                </a:solidFill>
              </a:rPr>
              <a:t>Authorized to practice independently</a:t>
            </a:r>
          </a:p>
          <a:p>
            <a:pPr marL="342900" marR="364490" lvl="0" indent="-342900">
              <a:lnSpc>
                <a:spcPct val="100000"/>
              </a:lnSpc>
              <a:spcBef>
                <a:spcPts val="160"/>
              </a:spcBef>
              <a:spcAft>
                <a:spcPts val="1200"/>
              </a:spcAft>
              <a:buSzPts val="1100"/>
              <a:buFont typeface="Symbol"/>
              <a:buChar char=""/>
              <a:tabLst>
                <a:tab pos="546735" algn="l"/>
              </a:tabLst>
            </a:pPr>
            <a:r>
              <a:rPr lang="en-US" sz="1600" spc="-5" dirty="0" smtClean="0">
                <a:solidFill>
                  <a:schemeClr val="accent5">
                    <a:lumMod val="50000"/>
                  </a:schemeClr>
                </a:solidFill>
                <a:ea typeface="Symbol"/>
                <a:cs typeface="Times New Roman"/>
              </a:rPr>
              <a:t>Psychologists</a:t>
            </a:r>
            <a:endParaRPr lang="en-US" sz="1600" dirty="0">
              <a:solidFill>
                <a:schemeClr val="accent5">
                  <a:lumMod val="50000"/>
                </a:schemeClr>
              </a:solidFill>
              <a:ea typeface="Symbol"/>
              <a:cs typeface="Times New Roman"/>
            </a:endParaRPr>
          </a:p>
          <a:p>
            <a:pPr marL="342900" marR="173990" lvl="0" indent="-342900">
              <a:lnSpc>
                <a:spcPct val="100000"/>
              </a:lnSpc>
              <a:spcBef>
                <a:spcPts val="0"/>
              </a:spcBef>
              <a:spcAft>
                <a:spcPts val="1200"/>
              </a:spcAft>
              <a:buSzPts val="1100"/>
              <a:buFont typeface="Symbol"/>
              <a:buChar char=""/>
              <a:tabLst>
                <a:tab pos="546735" algn="l"/>
              </a:tabLst>
            </a:pPr>
            <a:r>
              <a:rPr lang="en-US" sz="1600" spc="-5" dirty="0">
                <a:solidFill>
                  <a:schemeClr val="accent5">
                    <a:lumMod val="50000"/>
                  </a:schemeClr>
                </a:solidFill>
                <a:ea typeface="Symbol"/>
                <a:cs typeface="Times New Roman"/>
              </a:rPr>
              <a:t>School</a:t>
            </a:r>
            <a:r>
              <a:rPr lang="en-US" sz="1600" spc="-10"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psychologists</a:t>
            </a:r>
            <a:r>
              <a:rPr lang="en-US" sz="1600" spc="-10" dirty="0">
                <a:solidFill>
                  <a:schemeClr val="accent5">
                    <a:lumMod val="50000"/>
                  </a:schemeClr>
                </a:solidFill>
                <a:ea typeface="Symbol"/>
                <a:cs typeface="Times New Roman"/>
              </a:rPr>
              <a:t> </a:t>
            </a:r>
            <a:endParaRPr lang="en-US" sz="1600" dirty="0">
              <a:solidFill>
                <a:schemeClr val="accent5">
                  <a:lumMod val="50000"/>
                </a:schemeClr>
              </a:solidFill>
              <a:ea typeface="Symbol"/>
              <a:cs typeface="Times New Roman"/>
            </a:endParaRPr>
          </a:p>
          <a:p>
            <a:pPr marL="342900" marR="173990" lvl="0" indent="-342900">
              <a:lnSpc>
                <a:spcPct val="100000"/>
              </a:lnSpc>
              <a:spcBef>
                <a:spcPts val="0"/>
              </a:spcBef>
              <a:spcAft>
                <a:spcPts val="1200"/>
              </a:spcAft>
              <a:buSzPts val="1100"/>
              <a:buFont typeface="Symbol"/>
              <a:buChar char=""/>
              <a:tabLst>
                <a:tab pos="546735" algn="l"/>
              </a:tabLst>
            </a:pPr>
            <a:r>
              <a:rPr lang="en-US" sz="1600" spc="-5" dirty="0">
                <a:solidFill>
                  <a:schemeClr val="accent5">
                    <a:lumMod val="50000"/>
                  </a:schemeClr>
                </a:solidFill>
                <a:ea typeface="Symbol"/>
                <a:cs typeface="Times New Roman"/>
              </a:rPr>
              <a:t>Licensed</a:t>
            </a:r>
            <a:r>
              <a:rPr lang="en-US" sz="1600"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professional</a:t>
            </a:r>
            <a:r>
              <a:rPr lang="en-US" sz="1600" spc="-10"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clinical</a:t>
            </a:r>
            <a:r>
              <a:rPr lang="en-US" sz="1600" spc="-10" dirty="0">
                <a:solidFill>
                  <a:schemeClr val="accent5">
                    <a:lumMod val="50000"/>
                  </a:schemeClr>
                </a:solidFill>
                <a:ea typeface="Symbol"/>
                <a:cs typeface="Times New Roman"/>
              </a:rPr>
              <a:t> </a:t>
            </a:r>
            <a:r>
              <a:rPr lang="en-US" sz="1600" spc="-5" dirty="0" smtClean="0">
                <a:solidFill>
                  <a:schemeClr val="accent5">
                    <a:lumMod val="50000"/>
                  </a:schemeClr>
                </a:solidFill>
                <a:ea typeface="Symbol"/>
                <a:cs typeface="Times New Roman"/>
              </a:rPr>
              <a:t>counselors</a:t>
            </a:r>
            <a:endParaRPr lang="en-US" sz="1600" dirty="0">
              <a:solidFill>
                <a:schemeClr val="accent5">
                  <a:lumMod val="50000"/>
                </a:schemeClr>
              </a:solidFill>
              <a:ea typeface="Symbol"/>
              <a:cs typeface="Times New Roman"/>
            </a:endParaRPr>
          </a:p>
          <a:p>
            <a:pPr marL="342900" marR="173990" lvl="0" indent="-342900">
              <a:lnSpc>
                <a:spcPct val="100000"/>
              </a:lnSpc>
              <a:spcBef>
                <a:spcPts val="0"/>
              </a:spcBef>
              <a:spcAft>
                <a:spcPts val="1200"/>
              </a:spcAft>
              <a:buSzPts val="1100"/>
              <a:buFont typeface="Symbol"/>
              <a:buChar char=""/>
              <a:tabLst>
                <a:tab pos="546735" algn="l"/>
              </a:tabLst>
            </a:pPr>
            <a:r>
              <a:rPr lang="en-US" sz="1600" spc="-5" dirty="0">
                <a:solidFill>
                  <a:schemeClr val="accent5">
                    <a:lumMod val="50000"/>
                  </a:schemeClr>
                </a:solidFill>
                <a:ea typeface="Symbol"/>
                <a:cs typeface="Times New Roman"/>
              </a:rPr>
              <a:t>Licensed</a:t>
            </a:r>
            <a:r>
              <a:rPr lang="en-US" sz="1600" spc="-15"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independent</a:t>
            </a:r>
            <a:r>
              <a:rPr lang="en-US" sz="1600" spc="-10"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social</a:t>
            </a:r>
            <a:r>
              <a:rPr lang="en-US" sz="1600" spc="5" dirty="0">
                <a:solidFill>
                  <a:schemeClr val="accent5">
                    <a:lumMod val="50000"/>
                  </a:schemeClr>
                </a:solidFill>
                <a:ea typeface="Symbol"/>
                <a:cs typeface="Times New Roman"/>
              </a:rPr>
              <a:t> </a:t>
            </a:r>
            <a:r>
              <a:rPr lang="en-US" sz="1600" spc="-5" dirty="0" smtClean="0">
                <a:solidFill>
                  <a:schemeClr val="accent5">
                    <a:lumMod val="50000"/>
                  </a:schemeClr>
                </a:solidFill>
                <a:ea typeface="Symbol"/>
                <a:cs typeface="Times New Roman"/>
              </a:rPr>
              <a:t>workers</a:t>
            </a:r>
            <a:endParaRPr lang="en-US" sz="1600" dirty="0">
              <a:solidFill>
                <a:schemeClr val="accent5">
                  <a:lumMod val="50000"/>
                </a:schemeClr>
              </a:solidFill>
              <a:ea typeface="Symbol"/>
              <a:cs typeface="Times New Roman"/>
            </a:endParaRPr>
          </a:p>
          <a:p>
            <a:pPr marL="342900" marR="198755" lvl="0" indent="-342900">
              <a:lnSpc>
                <a:spcPct val="100000"/>
              </a:lnSpc>
              <a:spcBef>
                <a:spcPts val="0"/>
              </a:spcBef>
              <a:spcAft>
                <a:spcPts val="1200"/>
              </a:spcAft>
              <a:buSzPts val="1100"/>
              <a:buFont typeface="Symbol"/>
              <a:buChar char=""/>
              <a:tabLst>
                <a:tab pos="546735" algn="l"/>
              </a:tabLst>
            </a:pPr>
            <a:r>
              <a:rPr lang="en-US" sz="1600" spc="-5" dirty="0">
                <a:solidFill>
                  <a:schemeClr val="accent5">
                    <a:lumMod val="50000"/>
                  </a:schemeClr>
                </a:solidFill>
                <a:ea typeface="Symbol"/>
                <a:cs typeface="Times New Roman"/>
              </a:rPr>
              <a:t>Licensed</a:t>
            </a:r>
            <a:r>
              <a:rPr lang="en-US" sz="1600" spc="-15"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independent</a:t>
            </a:r>
            <a:r>
              <a:rPr lang="en-US" sz="1600" spc="5" dirty="0">
                <a:solidFill>
                  <a:schemeClr val="accent5">
                    <a:lumMod val="50000"/>
                  </a:schemeClr>
                </a:solidFill>
                <a:ea typeface="Symbol"/>
                <a:cs typeface="Times New Roman"/>
              </a:rPr>
              <a:t> </a:t>
            </a:r>
            <a:r>
              <a:rPr lang="en-US" sz="1600" spc="-10" dirty="0">
                <a:solidFill>
                  <a:schemeClr val="accent5">
                    <a:lumMod val="50000"/>
                  </a:schemeClr>
                </a:solidFill>
                <a:ea typeface="Symbol"/>
                <a:cs typeface="Times New Roman"/>
              </a:rPr>
              <a:t>marriage</a:t>
            </a:r>
            <a:r>
              <a:rPr lang="en-US" sz="1600" dirty="0">
                <a:solidFill>
                  <a:schemeClr val="accent5">
                    <a:lumMod val="50000"/>
                  </a:schemeClr>
                </a:solidFill>
                <a:ea typeface="Symbol"/>
                <a:cs typeface="Times New Roman"/>
              </a:rPr>
              <a:t> and </a:t>
            </a:r>
            <a:r>
              <a:rPr lang="en-US" sz="1600" spc="-5" dirty="0">
                <a:solidFill>
                  <a:schemeClr val="accent5">
                    <a:lumMod val="50000"/>
                  </a:schemeClr>
                </a:solidFill>
                <a:ea typeface="Symbol"/>
                <a:cs typeface="Times New Roman"/>
              </a:rPr>
              <a:t>family</a:t>
            </a:r>
            <a:r>
              <a:rPr lang="en-US" sz="1600" spc="-15" dirty="0">
                <a:solidFill>
                  <a:schemeClr val="accent5">
                    <a:lumMod val="50000"/>
                  </a:schemeClr>
                </a:solidFill>
                <a:ea typeface="Symbol"/>
                <a:cs typeface="Times New Roman"/>
              </a:rPr>
              <a:t> </a:t>
            </a:r>
            <a:r>
              <a:rPr lang="en-US" sz="1600" spc="-5" dirty="0" smtClean="0">
                <a:solidFill>
                  <a:schemeClr val="accent5">
                    <a:lumMod val="50000"/>
                  </a:schemeClr>
                </a:solidFill>
                <a:ea typeface="Symbol"/>
                <a:cs typeface="Times New Roman"/>
              </a:rPr>
              <a:t>therapists</a:t>
            </a:r>
            <a:endParaRPr lang="en-US" sz="1600" dirty="0">
              <a:solidFill>
                <a:schemeClr val="accent5">
                  <a:lumMod val="50000"/>
                </a:schemeClr>
              </a:solidFill>
              <a:ea typeface="Symbol"/>
              <a:cs typeface="Times New Roman"/>
            </a:endParaRPr>
          </a:p>
          <a:p>
            <a:pPr marL="342900" marR="431165" lvl="0" indent="-342900">
              <a:lnSpc>
                <a:spcPct val="100000"/>
              </a:lnSpc>
              <a:spcBef>
                <a:spcPts val="0"/>
              </a:spcBef>
              <a:spcAft>
                <a:spcPts val="1200"/>
              </a:spcAft>
              <a:buSzPts val="1100"/>
              <a:buFont typeface="Symbol"/>
              <a:buChar char=""/>
              <a:tabLst>
                <a:tab pos="547370" algn="l"/>
              </a:tabLst>
            </a:pPr>
            <a:r>
              <a:rPr lang="en-US" sz="1600" spc="-5" dirty="0">
                <a:solidFill>
                  <a:schemeClr val="accent5">
                    <a:lumMod val="50000"/>
                  </a:schemeClr>
                </a:solidFill>
                <a:ea typeface="Symbol"/>
                <a:cs typeface="Times New Roman"/>
              </a:rPr>
              <a:t>Licensed</a:t>
            </a:r>
            <a:r>
              <a:rPr lang="en-US" sz="1600" spc="-15"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independent</a:t>
            </a:r>
            <a:r>
              <a:rPr lang="en-US" sz="1600" spc="-10"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chemical</a:t>
            </a:r>
            <a:r>
              <a:rPr lang="en-US" sz="1600" spc="5"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dependency</a:t>
            </a:r>
            <a:r>
              <a:rPr lang="en-US" sz="1600" spc="-15" dirty="0">
                <a:solidFill>
                  <a:schemeClr val="accent5">
                    <a:lumMod val="50000"/>
                  </a:schemeClr>
                </a:solidFill>
                <a:ea typeface="Symbol"/>
                <a:cs typeface="Times New Roman"/>
              </a:rPr>
              <a:t> </a:t>
            </a:r>
            <a:r>
              <a:rPr lang="en-US" sz="1600" spc="-5" dirty="0">
                <a:solidFill>
                  <a:schemeClr val="accent5">
                    <a:lumMod val="50000"/>
                  </a:schemeClr>
                </a:solidFill>
                <a:ea typeface="Symbol"/>
                <a:cs typeface="Times New Roman"/>
              </a:rPr>
              <a:t>counselors</a:t>
            </a:r>
            <a:endParaRPr lang="en-US" sz="1600" dirty="0">
              <a:solidFill>
                <a:schemeClr val="accent5">
                  <a:lumMod val="50000"/>
                </a:schemeClr>
              </a:solidFill>
              <a:effectLst/>
              <a:ea typeface="Symbol"/>
              <a:cs typeface="Times New Roman"/>
            </a:endParaRPr>
          </a:p>
        </p:txBody>
      </p:sp>
      <p:sp>
        <p:nvSpPr>
          <p:cNvPr id="2" name="Rectangle 1"/>
          <p:cNvSpPr/>
          <p:nvPr/>
        </p:nvSpPr>
        <p:spPr>
          <a:xfrm>
            <a:off x="416560" y="1956878"/>
            <a:ext cx="3972560" cy="58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200"/>
              </a:spcBef>
            </a:pPr>
            <a:r>
              <a:rPr lang="en-US" altLang="en-US" dirty="0">
                <a:solidFill>
                  <a:schemeClr val="bg1"/>
                </a:solidFill>
              </a:rPr>
              <a:t>Medical Behavioral Health Providers</a:t>
            </a:r>
          </a:p>
        </p:txBody>
      </p:sp>
      <p:sp>
        <p:nvSpPr>
          <p:cNvPr id="7" name="Rectangle 6"/>
          <p:cNvSpPr/>
          <p:nvPr/>
        </p:nvSpPr>
        <p:spPr>
          <a:xfrm>
            <a:off x="4450080" y="1956878"/>
            <a:ext cx="4429760" cy="5847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Licensed Independent </a:t>
            </a:r>
            <a:br>
              <a:rPr lang="en-US" dirty="0" smtClean="0">
                <a:solidFill>
                  <a:schemeClr val="bg1"/>
                </a:solidFill>
              </a:rPr>
            </a:br>
            <a:r>
              <a:rPr lang="en-US" dirty="0" smtClean="0">
                <a:solidFill>
                  <a:schemeClr val="bg1"/>
                </a:solidFill>
              </a:rPr>
              <a:t>Behavioral Professionals</a:t>
            </a:r>
            <a:endParaRPr lang="en-US" dirty="0">
              <a:solidFill>
                <a:schemeClr val="bg1"/>
              </a:solidFill>
            </a:endParaRPr>
          </a:p>
        </p:txBody>
      </p:sp>
      <p:sp>
        <p:nvSpPr>
          <p:cNvPr id="8" name="TextBox 7"/>
          <p:cNvSpPr txBox="1"/>
          <p:nvPr/>
        </p:nvSpPr>
        <p:spPr>
          <a:xfrm>
            <a:off x="510363" y="1116418"/>
            <a:ext cx="8369477" cy="830997"/>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t>Licensed by a professional board in the state of Ohio</a:t>
            </a:r>
          </a:p>
          <a:p>
            <a:pPr marL="285750" indent="-285750">
              <a:buFont typeface="Wingdings" panose="05000000000000000000" pitchFamily="2" charset="2"/>
              <a:buChar char="v"/>
            </a:pPr>
            <a:r>
              <a:rPr lang="en-US" sz="1600" dirty="0" smtClean="0"/>
              <a:t>Have specialty experience and/or training related to persons with behavioral health conditions.</a:t>
            </a:r>
          </a:p>
        </p:txBody>
      </p:sp>
    </p:spTree>
    <p:extLst>
      <p:ext uri="{BB962C8B-B14F-4D97-AF65-F5344CB8AC3E}">
        <p14:creationId xmlns:p14="http://schemas.microsoft.com/office/powerpoint/2010/main" val="208355361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72</a:t>
            </a:fld>
            <a:endParaRPr lang="en-US" dirty="0"/>
          </a:p>
        </p:txBody>
      </p:sp>
      <p:sp>
        <p:nvSpPr>
          <p:cNvPr id="4" name="Title 3"/>
          <p:cNvSpPr>
            <a:spLocks noGrp="1"/>
          </p:cNvSpPr>
          <p:nvPr>
            <p:ph type="title"/>
          </p:nvPr>
        </p:nvSpPr>
        <p:spPr/>
        <p:txBody>
          <a:bodyPr/>
          <a:lstStyle/>
          <a:p>
            <a:r>
              <a:rPr lang="en-US" sz="2800" dirty="0" smtClean="0">
                <a:solidFill>
                  <a:schemeClr val="accent1"/>
                </a:solidFill>
              </a:rPr>
              <a:t>BHPs  </a:t>
            </a:r>
            <a:r>
              <a:rPr lang="en-US" sz="2800" dirty="0" smtClean="0">
                <a:solidFill>
                  <a:schemeClr val="accent1"/>
                </a:solidFill>
                <a:latin typeface="Arial"/>
                <a:cs typeface="Arial"/>
              </a:rPr>
              <a:t>̶  </a:t>
            </a:r>
            <a:r>
              <a:rPr lang="en-US" sz="2800" dirty="0" smtClean="0">
                <a:solidFill>
                  <a:schemeClr val="accent1"/>
                </a:solidFill>
              </a:rPr>
              <a:t>Behavioral Health Professionals</a:t>
            </a:r>
            <a:endParaRPr lang="en-US" sz="2800" dirty="0">
              <a:solidFill>
                <a:schemeClr val="accent1"/>
              </a:solidFill>
            </a:endParaRPr>
          </a:p>
        </p:txBody>
      </p:sp>
      <p:sp>
        <p:nvSpPr>
          <p:cNvPr id="5" name="Rectangle 3"/>
          <p:cNvSpPr txBox="1">
            <a:spLocks noChangeArrowheads="1"/>
          </p:cNvSpPr>
          <p:nvPr/>
        </p:nvSpPr>
        <p:spPr>
          <a:xfrm>
            <a:off x="416560" y="2659796"/>
            <a:ext cx="3972560" cy="3274341"/>
          </a:xfrm>
          <a:prstGeom prst="rect">
            <a:avLst/>
          </a:prstGeom>
          <a:solidFill>
            <a:schemeClr val="tx1">
              <a:lumMod val="20000"/>
              <a:lumOff val="80000"/>
            </a:schemeClr>
          </a:solidFill>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Board </a:t>
            </a:r>
            <a:r>
              <a:rPr lang="en-US" altLang="en-US" sz="1600" dirty="0">
                <a:solidFill>
                  <a:schemeClr val="accent5">
                    <a:lumMod val="50000"/>
                  </a:schemeClr>
                </a:solidFill>
              </a:rPr>
              <a:t>licensed school psychologists </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licensed professional </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licensed social worker </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licensed marriage and family therapist </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licensed chemical dependency counselor III </a:t>
            </a: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licensed chemical dependency counselor II </a:t>
            </a:r>
          </a:p>
          <a:p>
            <a:pPr>
              <a:lnSpc>
                <a:spcPct val="100000"/>
              </a:lnSpc>
            </a:pPr>
            <a:endParaRPr lang="en-US" altLang="en-US" sz="1400" dirty="0" smtClean="0">
              <a:solidFill>
                <a:srgbClr val="FF0000"/>
              </a:solidFill>
            </a:endParaRPr>
          </a:p>
        </p:txBody>
      </p:sp>
      <p:sp>
        <p:nvSpPr>
          <p:cNvPr id="6" name="Rectangle 4"/>
          <p:cNvSpPr txBox="1">
            <a:spLocks noChangeArrowheads="1"/>
          </p:cNvSpPr>
          <p:nvPr/>
        </p:nvSpPr>
        <p:spPr>
          <a:xfrm>
            <a:off x="4450080" y="2649636"/>
            <a:ext cx="4429760" cy="3284501"/>
          </a:xfrm>
          <a:prstGeom prst="rect">
            <a:avLst/>
          </a:prstGeom>
          <a:solidFill>
            <a:srgbClr val="0070C0">
              <a:alpha val="21000"/>
            </a:srgbClr>
          </a:solidFill>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psychology assistant/intern/trainee </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school psychology assistant/intern/trainee</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counselor trainee </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social work trainee </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social work assistant </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marriage and family therapist trainee </a:t>
            </a:r>
          </a:p>
          <a:p>
            <a:pPr marL="34290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A </a:t>
            </a:r>
            <a:r>
              <a:rPr lang="en-US" altLang="en-US" sz="1600" dirty="0">
                <a:solidFill>
                  <a:schemeClr val="accent5">
                    <a:lumMod val="50000"/>
                  </a:schemeClr>
                </a:solidFill>
              </a:rPr>
              <a:t>chemical dependency counselor assistant </a:t>
            </a:r>
            <a:r>
              <a:rPr lang="en-US" altLang="en-US" sz="1800" dirty="0">
                <a:solidFill>
                  <a:schemeClr val="accent5">
                    <a:lumMod val="50000"/>
                  </a:schemeClr>
                </a:solidFill>
              </a:rPr>
              <a:t>	</a:t>
            </a:r>
          </a:p>
        </p:txBody>
      </p:sp>
      <p:sp>
        <p:nvSpPr>
          <p:cNvPr id="2" name="Rectangle 1"/>
          <p:cNvSpPr/>
          <p:nvPr/>
        </p:nvSpPr>
        <p:spPr>
          <a:xfrm>
            <a:off x="416560" y="2074795"/>
            <a:ext cx="3972560" cy="58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200"/>
              </a:spcBef>
            </a:pPr>
            <a:r>
              <a:rPr lang="en-US" altLang="en-US" dirty="0" smtClean="0">
                <a:solidFill>
                  <a:schemeClr val="bg1"/>
                </a:solidFill>
              </a:rPr>
              <a:t>Licensed</a:t>
            </a:r>
            <a:endParaRPr lang="en-US" altLang="en-US" dirty="0">
              <a:solidFill>
                <a:schemeClr val="bg1"/>
              </a:solidFill>
            </a:endParaRPr>
          </a:p>
        </p:txBody>
      </p:sp>
      <p:sp>
        <p:nvSpPr>
          <p:cNvPr id="7" name="Rectangle 6"/>
          <p:cNvSpPr/>
          <p:nvPr/>
        </p:nvSpPr>
        <p:spPr>
          <a:xfrm>
            <a:off x="4450080" y="2074796"/>
            <a:ext cx="4429760" cy="5847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Trainees/Assistants</a:t>
            </a:r>
            <a:endParaRPr lang="en-US" dirty="0">
              <a:solidFill>
                <a:schemeClr val="bg1"/>
              </a:solidFill>
            </a:endParaRPr>
          </a:p>
        </p:txBody>
      </p:sp>
      <p:sp>
        <p:nvSpPr>
          <p:cNvPr id="8" name="TextBox 7"/>
          <p:cNvSpPr txBox="1"/>
          <p:nvPr/>
        </p:nvSpPr>
        <p:spPr>
          <a:xfrm>
            <a:off x="510363" y="1017884"/>
            <a:ext cx="8369477" cy="1077218"/>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t>Licensed by a professional board in the state of Ohio</a:t>
            </a:r>
          </a:p>
          <a:p>
            <a:pPr marL="285750" indent="-285750">
              <a:buFont typeface="Wingdings" panose="05000000000000000000" pitchFamily="2" charset="2"/>
              <a:buChar char="v"/>
            </a:pPr>
            <a:r>
              <a:rPr lang="en-US" sz="1600" dirty="0" smtClean="0"/>
              <a:t>Have specialty experience and/or training related to persons with behavioral health conditions.</a:t>
            </a:r>
          </a:p>
          <a:p>
            <a:pPr marL="285750" indent="-285750">
              <a:buFont typeface="Wingdings" panose="05000000000000000000" pitchFamily="2" charset="2"/>
              <a:buChar char="v"/>
            </a:pPr>
            <a:r>
              <a:rPr lang="en-US" sz="1600" dirty="0" smtClean="0"/>
              <a:t>Authorized to practice under direct or general clinical supervision</a:t>
            </a:r>
          </a:p>
        </p:txBody>
      </p:sp>
      <p:sp>
        <p:nvSpPr>
          <p:cNvPr id="9" name="TextBox 8"/>
          <p:cNvSpPr txBox="1"/>
          <p:nvPr/>
        </p:nvSpPr>
        <p:spPr>
          <a:xfrm>
            <a:off x="1371600" y="5975499"/>
            <a:ext cx="5581977" cy="276999"/>
          </a:xfrm>
          <a:prstGeom prst="rect">
            <a:avLst/>
          </a:prstGeom>
          <a:noFill/>
        </p:spPr>
        <p:txBody>
          <a:bodyPr wrap="none" rtlCol="0">
            <a:spAutoFit/>
          </a:bodyPr>
          <a:lstStyle/>
          <a:p>
            <a:r>
              <a:rPr lang="en-US" sz="1200" dirty="0" smtClean="0"/>
              <a:t>These providers still need to be identified by a modifier when billing post 7/1/18.</a:t>
            </a:r>
          </a:p>
        </p:txBody>
      </p:sp>
    </p:spTree>
    <p:extLst>
      <p:ext uri="{BB962C8B-B14F-4D97-AF65-F5344CB8AC3E}">
        <p14:creationId xmlns:p14="http://schemas.microsoft.com/office/powerpoint/2010/main" val="3804297728"/>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73</a:t>
            </a:fld>
            <a:endParaRPr lang="en-US" dirty="0"/>
          </a:p>
        </p:txBody>
      </p:sp>
      <p:sp>
        <p:nvSpPr>
          <p:cNvPr id="4" name="Title 3"/>
          <p:cNvSpPr>
            <a:spLocks noGrp="1"/>
          </p:cNvSpPr>
          <p:nvPr>
            <p:ph type="title"/>
          </p:nvPr>
        </p:nvSpPr>
        <p:spPr/>
        <p:txBody>
          <a:bodyPr/>
          <a:lstStyle/>
          <a:p>
            <a:r>
              <a:rPr lang="en-US" sz="2800" dirty="0" smtClean="0">
                <a:solidFill>
                  <a:schemeClr val="accent1"/>
                </a:solidFill>
              </a:rPr>
              <a:t>BHP-Ps  </a:t>
            </a:r>
            <a:r>
              <a:rPr lang="en-US" sz="2800" dirty="0">
                <a:solidFill>
                  <a:schemeClr val="accent1"/>
                </a:solidFill>
                <a:cs typeface="Arial"/>
              </a:rPr>
              <a:t>̶ </a:t>
            </a:r>
            <a:r>
              <a:rPr lang="en-US" sz="2800" dirty="0" smtClean="0">
                <a:solidFill>
                  <a:schemeClr val="accent1"/>
                </a:solidFill>
                <a:cs typeface="Arial"/>
              </a:rPr>
              <a:t> </a:t>
            </a:r>
            <a:r>
              <a:rPr lang="en-US" sz="2800" dirty="0" smtClean="0">
                <a:solidFill>
                  <a:schemeClr val="accent1"/>
                </a:solidFill>
              </a:rPr>
              <a:t>Behavioral Health Paraprofessionals</a:t>
            </a:r>
            <a:endParaRPr lang="en-US" sz="2800" dirty="0">
              <a:solidFill>
                <a:schemeClr val="accent1"/>
              </a:solidFill>
            </a:endParaRPr>
          </a:p>
        </p:txBody>
      </p:sp>
      <p:sp>
        <p:nvSpPr>
          <p:cNvPr id="5" name="Rectangle 3"/>
          <p:cNvSpPr txBox="1">
            <a:spLocks noChangeArrowheads="1"/>
          </p:cNvSpPr>
          <p:nvPr/>
        </p:nvSpPr>
        <p:spPr>
          <a:xfrm>
            <a:off x="1371600" y="2683852"/>
            <a:ext cx="4772128" cy="1317950"/>
          </a:xfrm>
          <a:prstGeom prst="rect">
            <a:avLst/>
          </a:prstGeom>
          <a:solidFill>
            <a:schemeClr val="tx1">
              <a:lumMod val="20000"/>
              <a:lumOff val="80000"/>
            </a:schemeClr>
          </a:solidFill>
        </p:spPr>
        <p:txBody>
          <a:bodyPr/>
          <a:lstStyle>
            <a:lvl1pPr marL="0" indent="0" algn="l" defTabSz="914400" rtl="0" eaLnBrk="1" latinLnBrk="0" hangingPunct="1">
              <a:lnSpc>
                <a:spcPct val="95000"/>
              </a:lnSpc>
              <a:spcBef>
                <a:spcPts val="2400"/>
              </a:spcBef>
              <a:spcAft>
                <a:spcPts val="600"/>
              </a:spcAft>
              <a:buFont typeface="Arial" panose="020B0604020202020204" pitchFamily="34" charset="0"/>
              <a:buNone/>
              <a:defRPr sz="2400" kern="1200">
                <a:solidFill>
                  <a:schemeClr val="accent1"/>
                </a:solidFill>
                <a:latin typeface="+mn-lt"/>
                <a:ea typeface="+mn-ea"/>
                <a:cs typeface="+mn-cs"/>
              </a:defRPr>
            </a:lvl1pPr>
            <a:lvl2pPr marL="398463" indent="-171450" algn="l" defTabSz="914400" rtl="0" eaLnBrk="1" latinLnBrk="0" hangingPunct="1">
              <a:lnSpc>
                <a:spcPct val="95000"/>
              </a:lnSpc>
              <a:spcBef>
                <a:spcPts val="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2pPr>
            <a:lvl3pPr marL="628650" indent="-165100" algn="l" defTabSz="914400" rtl="0" eaLnBrk="1" latinLnBrk="0" hangingPunct="1">
              <a:lnSpc>
                <a:spcPct val="95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855663" indent="-171450" algn="l" defTabSz="914400" rtl="0" eaLnBrk="1" latinLnBrk="0" hangingPunct="1">
              <a:lnSpc>
                <a:spcPct val="95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39825" indent="-227013" algn="l" defTabSz="914400" rtl="0" eaLnBrk="1" latinLnBrk="0" hangingPunct="1">
              <a:lnSpc>
                <a:spcPct val="95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Peer Recovery Supporter (PRS)</a:t>
            </a:r>
            <a:endParaRPr lang="en-US" altLang="en-US" sz="1600" dirty="0">
              <a:solidFill>
                <a:schemeClr val="accent5">
                  <a:lumMod val="50000"/>
                </a:schemeClr>
              </a:solidFill>
            </a:endParaRP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Care Management Specialist (CMS)</a:t>
            </a:r>
            <a:endParaRPr lang="en-US" altLang="en-US" sz="1600" dirty="0">
              <a:solidFill>
                <a:schemeClr val="accent5">
                  <a:lumMod val="50000"/>
                </a:schemeClr>
              </a:solidFill>
            </a:endParaRPr>
          </a:p>
          <a:p>
            <a:pPr marL="285750" indent="-285750">
              <a:lnSpc>
                <a:spcPct val="100000"/>
              </a:lnSpc>
              <a:spcBef>
                <a:spcPts val="1200"/>
              </a:spcBef>
              <a:spcAft>
                <a:spcPts val="0"/>
              </a:spcAft>
              <a:buFont typeface="Arial" panose="020B0604020202020204" pitchFamily="34" charset="0"/>
              <a:buChar char="•"/>
            </a:pPr>
            <a:r>
              <a:rPr lang="en-US" altLang="en-US" sz="1600" dirty="0" smtClean="0">
                <a:solidFill>
                  <a:schemeClr val="accent5">
                    <a:lumMod val="50000"/>
                  </a:schemeClr>
                </a:solidFill>
              </a:rPr>
              <a:t>Qualified Mental Health Specialist (QMHS)</a:t>
            </a:r>
            <a:endParaRPr lang="en-US" altLang="en-US" sz="1600" dirty="0">
              <a:solidFill>
                <a:schemeClr val="accent5">
                  <a:lumMod val="50000"/>
                </a:schemeClr>
              </a:solidFill>
            </a:endParaRPr>
          </a:p>
          <a:p>
            <a:pPr>
              <a:lnSpc>
                <a:spcPct val="100000"/>
              </a:lnSpc>
            </a:pPr>
            <a:endParaRPr lang="en-US" altLang="en-US" sz="1400" dirty="0" smtClean="0">
              <a:solidFill>
                <a:srgbClr val="FF0000"/>
              </a:solidFill>
            </a:endParaRPr>
          </a:p>
        </p:txBody>
      </p:sp>
      <p:sp>
        <p:nvSpPr>
          <p:cNvPr id="8" name="TextBox 7"/>
          <p:cNvSpPr txBox="1"/>
          <p:nvPr/>
        </p:nvSpPr>
        <p:spPr>
          <a:xfrm>
            <a:off x="510363" y="1177373"/>
            <a:ext cx="8369477" cy="1354217"/>
          </a:xfrm>
          <a:prstGeom prst="rect">
            <a:avLst/>
          </a:prstGeom>
          <a:noFill/>
        </p:spPr>
        <p:txBody>
          <a:bodyPr wrap="square" rtlCol="0">
            <a:spAutoFit/>
          </a:bodyPr>
          <a:lstStyle/>
          <a:p>
            <a:pPr marL="285750" indent="-285750">
              <a:spcAft>
                <a:spcPts val="1200"/>
              </a:spcAft>
              <a:buFont typeface="Wingdings" panose="05000000000000000000" pitchFamily="2" charset="2"/>
              <a:buChar char="v"/>
            </a:pPr>
            <a:r>
              <a:rPr lang="en-US" dirty="0" smtClean="0"/>
              <a:t>NOT licensed by a professional board in the state of Ohio</a:t>
            </a:r>
          </a:p>
          <a:p>
            <a:pPr marL="285750" indent="-285750">
              <a:spcAft>
                <a:spcPts val="1200"/>
              </a:spcAft>
              <a:buFont typeface="Wingdings" panose="05000000000000000000" pitchFamily="2" charset="2"/>
              <a:buChar char="v"/>
            </a:pPr>
            <a:r>
              <a:rPr lang="en-US" dirty="0" smtClean="0"/>
              <a:t>Specially trained to provide a specialty service or services to persons with or in recovery from substance use disorders (SUD) and/or mental health (MH) conditions</a:t>
            </a:r>
          </a:p>
        </p:txBody>
      </p:sp>
      <p:sp>
        <p:nvSpPr>
          <p:cNvPr id="9" name="TextBox 8"/>
          <p:cNvSpPr txBox="1"/>
          <p:nvPr/>
        </p:nvSpPr>
        <p:spPr>
          <a:xfrm>
            <a:off x="1316547" y="4172165"/>
            <a:ext cx="5581977" cy="276999"/>
          </a:xfrm>
          <a:prstGeom prst="rect">
            <a:avLst/>
          </a:prstGeom>
          <a:noFill/>
        </p:spPr>
        <p:txBody>
          <a:bodyPr wrap="none" rtlCol="0">
            <a:spAutoFit/>
          </a:bodyPr>
          <a:lstStyle/>
          <a:p>
            <a:r>
              <a:rPr lang="en-US" sz="1200" dirty="0" smtClean="0"/>
              <a:t>These providers still need to be identified by a modifier when billing post 7/1/18.</a:t>
            </a:r>
          </a:p>
        </p:txBody>
      </p:sp>
    </p:spTree>
    <p:extLst>
      <p:ext uri="{BB962C8B-B14F-4D97-AF65-F5344CB8AC3E}">
        <p14:creationId xmlns:p14="http://schemas.microsoft.com/office/powerpoint/2010/main" val="47592186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8F5FCC-583C-47C6-9953-2F6AD74D46AE}" type="slidenum">
              <a:rPr lang="en-US" smtClean="0"/>
              <a:pPr/>
              <a:t>74</a:t>
            </a:fld>
            <a:endParaRPr lang="en-US" dirty="0"/>
          </a:p>
        </p:txBody>
      </p:sp>
      <p:sp>
        <p:nvSpPr>
          <p:cNvPr id="3" name="Title 2"/>
          <p:cNvSpPr>
            <a:spLocks noGrp="1"/>
          </p:cNvSpPr>
          <p:nvPr>
            <p:ph type="title"/>
          </p:nvPr>
        </p:nvSpPr>
        <p:spPr>
          <a:xfrm>
            <a:off x="488682" y="345742"/>
            <a:ext cx="8382363" cy="620358"/>
          </a:xfrm>
        </p:spPr>
        <p:txBody>
          <a:bodyPr/>
          <a:lstStyle/>
          <a:p>
            <a:r>
              <a:rPr lang="en-US" sz="2800" dirty="0" smtClean="0">
                <a:solidFill>
                  <a:schemeClr val="accent1"/>
                </a:solidFill>
              </a:rPr>
              <a:t>Practitioner Abbreviations Key</a:t>
            </a:r>
            <a:endParaRPr lang="en-US" sz="2800" dirty="0">
              <a:solidFill>
                <a:schemeClr val="accent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92" y="1196239"/>
            <a:ext cx="6690570" cy="493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1402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2800" dirty="0">
                <a:solidFill>
                  <a:schemeClr val="accent1"/>
                </a:solidFill>
              </a:rPr>
              <a:t>Joining Our Network </a:t>
            </a:r>
            <a:endParaRPr lang="en-US" sz="2800" dirty="0">
              <a:solidFill>
                <a:schemeClr val="accent1"/>
              </a:solidFill>
            </a:endParaRPr>
          </a:p>
        </p:txBody>
      </p:sp>
      <p:sp>
        <p:nvSpPr>
          <p:cNvPr id="2" name="Slide Number Placeholder 1"/>
          <p:cNvSpPr>
            <a:spLocks noGrp="1"/>
          </p:cNvSpPr>
          <p:nvPr>
            <p:ph type="sldNum" sz="quarter" idx="10"/>
          </p:nvPr>
        </p:nvSpPr>
        <p:spPr/>
        <p:txBody>
          <a:bodyPr/>
          <a:lstStyle/>
          <a:p>
            <a:fld id="{F18F5FCC-583C-47C6-9953-2F6AD74D46AE}" type="slidenum">
              <a:rPr lang="en-US" smtClean="0"/>
              <a:pPr/>
              <a:t>75</a:t>
            </a:fld>
            <a:endParaRPr lang="en-US" dirty="0"/>
          </a:p>
        </p:txBody>
      </p:sp>
      <p:sp>
        <p:nvSpPr>
          <p:cNvPr id="5" name="Text Placeholder 4"/>
          <p:cNvSpPr>
            <a:spLocks noGrp="1"/>
          </p:cNvSpPr>
          <p:nvPr>
            <p:ph type="body" sz="quarter" idx="11"/>
          </p:nvPr>
        </p:nvSpPr>
        <p:spPr>
          <a:xfrm>
            <a:off x="558800" y="1272858"/>
            <a:ext cx="7955280" cy="4792662"/>
          </a:xfrm>
        </p:spPr>
        <p:txBody>
          <a:bodyPr/>
          <a:lstStyle/>
          <a:p>
            <a:pPr lvl="0">
              <a:lnSpc>
                <a:spcPct val="100000"/>
              </a:lnSpc>
              <a:spcBef>
                <a:spcPts val="0"/>
              </a:spcBef>
              <a:spcAft>
                <a:spcPts val="0"/>
              </a:spcAft>
              <a:defRPr/>
            </a:pPr>
            <a:r>
              <a:rPr lang="en-US" altLang="en-US" sz="1800" b="1" dirty="0">
                <a:solidFill>
                  <a:srgbClr val="B1B3B3">
                    <a:lumMod val="50000"/>
                  </a:srgbClr>
                </a:solidFill>
              </a:rPr>
              <a:t>CMHCs</a:t>
            </a:r>
            <a:r>
              <a:rPr lang="en-US" altLang="en-US" sz="1800" b="1" dirty="0" smtClean="0">
                <a:solidFill>
                  <a:srgbClr val="B1B3B3">
                    <a:lumMod val="50000"/>
                  </a:srgbClr>
                </a:solidFill>
              </a:rPr>
              <a:t>, AODs, and other agencies</a:t>
            </a:r>
            <a:r>
              <a:rPr lang="en-US" altLang="en-US" sz="1800" dirty="0" smtClean="0">
                <a:solidFill>
                  <a:srgbClr val="B1B3B3">
                    <a:lumMod val="50000"/>
                  </a:srgbClr>
                </a:solidFill>
              </a:rPr>
              <a:t>:</a:t>
            </a:r>
            <a:endParaRPr lang="en-US" altLang="en-US" sz="1800" dirty="0">
              <a:solidFill>
                <a:srgbClr val="B1B3B3">
                  <a:lumMod val="50000"/>
                </a:srgbClr>
              </a:solidFill>
            </a:endParaRPr>
          </a:p>
          <a:p>
            <a:pPr lvl="0">
              <a:lnSpc>
                <a:spcPct val="100000"/>
              </a:lnSpc>
              <a:spcBef>
                <a:spcPts val="0"/>
              </a:spcBef>
              <a:spcAft>
                <a:spcPts val="0"/>
              </a:spcAft>
              <a:defRPr/>
            </a:pPr>
            <a:endParaRPr lang="en-US" altLang="en-US" sz="1800" dirty="0">
              <a:solidFill>
                <a:srgbClr val="B1B3B3">
                  <a:lumMod val="50000"/>
                </a:srgbClr>
              </a:solidFill>
            </a:endParaRPr>
          </a:p>
          <a:p>
            <a:pPr marL="342900" lvl="0" indent="-342900">
              <a:lnSpc>
                <a:spcPct val="100000"/>
              </a:lnSpc>
              <a:spcBef>
                <a:spcPts val="0"/>
              </a:spcBef>
              <a:spcAft>
                <a:spcPts val="1200"/>
              </a:spcAft>
              <a:buFont typeface="Arial" panose="020B0604020202020204" pitchFamily="34" charset="0"/>
              <a:buChar char="•"/>
              <a:defRPr/>
            </a:pPr>
            <a:r>
              <a:rPr lang="en-US" altLang="en-US" sz="1800" dirty="0">
                <a:solidFill>
                  <a:srgbClr val="B1B3B3">
                    <a:lumMod val="50000"/>
                  </a:srgbClr>
                </a:solidFill>
              </a:rPr>
              <a:t>For agencies that employ licensed professional staff to render services under the umbrella of the agency, Optum will execute group contracts with the agency as the contracting </a:t>
            </a:r>
            <a:r>
              <a:rPr lang="en-US" altLang="en-US" sz="1800" dirty="0" smtClean="0">
                <a:solidFill>
                  <a:srgbClr val="B1B3B3">
                    <a:lumMod val="50000"/>
                  </a:srgbClr>
                </a:solidFill>
              </a:rPr>
              <a:t>entity</a:t>
            </a:r>
            <a:endParaRPr lang="en-US" altLang="en-US" sz="700" dirty="0">
              <a:solidFill>
                <a:srgbClr val="B1B3B3">
                  <a:lumMod val="50000"/>
                </a:srgbClr>
              </a:solidFill>
            </a:endParaRPr>
          </a:p>
          <a:p>
            <a:pPr marL="342900" lvl="0" indent="-342900">
              <a:lnSpc>
                <a:spcPct val="100000"/>
              </a:lnSpc>
              <a:spcBef>
                <a:spcPts val="0"/>
              </a:spcBef>
              <a:spcAft>
                <a:spcPts val="1200"/>
              </a:spcAft>
              <a:buFont typeface="Arial" panose="020B0604020202020204" pitchFamily="34" charset="0"/>
              <a:buChar char="•"/>
              <a:defRPr/>
            </a:pPr>
            <a:r>
              <a:rPr lang="en-US" altLang="en-US" sz="1800" dirty="0">
                <a:solidFill>
                  <a:srgbClr val="B1B3B3">
                    <a:lumMod val="50000"/>
                  </a:srgbClr>
                </a:solidFill>
              </a:rPr>
              <a:t>Agencies must submit the Optum agency application, indicating the services being provided and the licensed clinical professionals on the staff  </a:t>
            </a:r>
            <a:r>
              <a:rPr lang="en-US" altLang="en-US" sz="1800" dirty="0" smtClean="0">
                <a:solidFill>
                  <a:srgbClr val="B1B3B3">
                    <a:lumMod val="50000"/>
                  </a:srgbClr>
                </a:solidFill>
              </a:rPr>
              <a:t>roster</a:t>
            </a:r>
            <a:endParaRPr lang="en-US" altLang="en-US" sz="700" dirty="0">
              <a:solidFill>
                <a:srgbClr val="B1B3B3">
                  <a:lumMod val="50000"/>
                </a:srgbClr>
              </a:solidFill>
            </a:endParaRPr>
          </a:p>
          <a:p>
            <a:pPr marL="342900" lvl="0" indent="-342900">
              <a:lnSpc>
                <a:spcPct val="100000"/>
              </a:lnSpc>
              <a:spcBef>
                <a:spcPts val="0"/>
              </a:spcBef>
              <a:spcAft>
                <a:spcPts val="1200"/>
              </a:spcAft>
              <a:buFont typeface="Arial" panose="020B0604020202020204" pitchFamily="34" charset="0"/>
              <a:buChar char="•"/>
              <a:defRPr/>
            </a:pPr>
            <a:r>
              <a:rPr lang="en-US" altLang="en-US" sz="1800" dirty="0">
                <a:solidFill>
                  <a:srgbClr val="B1B3B3">
                    <a:lumMod val="50000"/>
                  </a:srgbClr>
                </a:solidFill>
              </a:rPr>
              <a:t>The individual licensed clinicians on staff do not need to submit CAQH applications or be individually credentialed when they work for the agency under an Optum group </a:t>
            </a:r>
            <a:r>
              <a:rPr lang="en-US" altLang="en-US" sz="1800" dirty="0" smtClean="0">
                <a:solidFill>
                  <a:srgbClr val="B1B3B3">
                    <a:lumMod val="50000"/>
                  </a:srgbClr>
                </a:solidFill>
              </a:rPr>
              <a:t>contract</a:t>
            </a:r>
            <a:endParaRPr lang="en-US" altLang="en-US" sz="1800" dirty="0">
              <a:solidFill>
                <a:srgbClr val="B1B3B3">
                  <a:lumMod val="50000"/>
                </a:srgbClr>
              </a:solidFill>
            </a:endParaRPr>
          </a:p>
          <a:p>
            <a:pPr marL="342900" lvl="0" indent="-342900">
              <a:lnSpc>
                <a:spcPct val="100000"/>
              </a:lnSpc>
              <a:spcBef>
                <a:spcPts val="0"/>
              </a:spcBef>
              <a:spcAft>
                <a:spcPts val="1200"/>
              </a:spcAft>
              <a:buFont typeface="Arial" panose="020B0604020202020204" pitchFamily="34" charset="0"/>
              <a:buChar char="•"/>
              <a:defRPr/>
            </a:pPr>
            <a:r>
              <a:rPr lang="en-US" altLang="en-US" sz="1800" dirty="0">
                <a:solidFill>
                  <a:srgbClr val="B1B3B3">
                    <a:lumMod val="50000"/>
                  </a:srgbClr>
                </a:solidFill>
              </a:rPr>
              <a:t>Please contact </a:t>
            </a:r>
            <a:r>
              <a:rPr lang="en-US" altLang="en-US" sz="1800" dirty="0" smtClean="0">
                <a:solidFill>
                  <a:srgbClr val="B1B3B3">
                    <a:lumMod val="50000"/>
                  </a:srgbClr>
                </a:solidFill>
              </a:rPr>
              <a:t>your Optum Network Manager via </a:t>
            </a:r>
            <a:r>
              <a:rPr lang="en-US" altLang="en-US" sz="1800" dirty="0" smtClean="0">
                <a:solidFill>
                  <a:srgbClr val="B1B3B3">
                    <a:lumMod val="50000"/>
                  </a:srgbClr>
                </a:solidFill>
                <a:hlinkClick r:id="rId3"/>
              </a:rPr>
              <a:t>OhioNetworkManagement@Optum.com</a:t>
            </a:r>
            <a:r>
              <a:rPr lang="en-US" altLang="en-US" sz="1800" dirty="0" smtClean="0">
                <a:solidFill>
                  <a:srgbClr val="B1B3B3">
                    <a:lumMod val="50000"/>
                  </a:srgbClr>
                </a:solidFill>
              </a:rPr>
              <a:t> to </a:t>
            </a:r>
            <a:r>
              <a:rPr lang="en-US" altLang="en-US" sz="1800" dirty="0">
                <a:solidFill>
                  <a:srgbClr val="B1B3B3">
                    <a:lumMod val="50000"/>
                  </a:srgbClr>
                </a:solidFill>
              </a:rPr>
              <a:t>obtain the agency application and group contract as </a:t>
            </a:r>
            <a:r>
              <a:rPr lang="en-US" altLang="en-US" sz="1800" dirty="0" smtClean="0">
                <a:solidFill>
                  <a:srgbClr val="B1B3B3">
                    <a:lumMod val="50000"/>
                  </a:srgbClr>
                </a:solidFill>
              </a:rPr>
              <a:t>appropriate</a:t>
            </a:r>
            <a:endParaRPr lang="en-US" altLang="en-US" sz="1800" dirty="0">
              <a:solidFill>
                <a:srgbClr val="B1B3B3">
                  <a:lumMod val="50000"/>
                </a:srgbClr>
              </a:solidFill>
            </a:endParaRPr>
          </a:p>
        </p:txBody>
      </p:sp>
    </p:spTree>
    <p:extLst>
      <p:ext uri="{BB962C8B-B14F-4D97-AF65-F5344CB8AC3E}">
        <p14:creationId xmlns:p14="http://schemas.microsoft.com/office/powerpoint/2010/main" val="21822403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2800" dirty="0" smtClean="0">
                <a:solidFill>
                  <a:schemeClr val="accent1"/>
                </a:solidFill>
              </a:rPr>
              <a:t>Agency Maintenance and Roster Updates</a:t>
            </a:r>
            <a:endParaRPr lang="en-US" sz="2800" dirty="0">
              <a:solidFill>
                <a:schemeClr val="accent1"/>
              </a:solidFill>
            </a:endParaRPr>
          </a:p>
        </p:txBody>
      </p:sp>
      <p:sp>
        <p:nvSpPr>
          <p:cNvPr id="2" name="Slide Number Placeholder 1"/>
          <p:cNvSpPr>
            <a:spLocks noGrp="1"/>
          </p:cNvSpPr>
          <p:nvPr>
            <p:ph type="sldNum" sz="quarter" idx="10"/>
          </p:nvPr>
        </p:nvSpPr>
        <p:spPr/>
        <p:txBody>
          <a:bodyPr/>
          <a:lstStyle/>
          <a:p>
            <a:fld id="{F18F5FCC-583C-47C6-9953-2F6AD74D46AE}" type="slidenum">
              <a:rPr lang="en-US" smtClean="0"/>
              <a:pPr/>
              <a:t>76</a:t>
            </a:fld>
            <a:endParaRPr lang="en-US" dirty="0"/>
          </a:p>
        </p:txBody>
      </p:sp>
      <p:sp>
        <p:nvSpPr>
          <p:cNvPr id="5" name="Text Placeholder 4"/>
          <p:cNvSpPr>
            <a:spLocks noGrp="1"/>
          </p:cNvSpPr>
          <p:nvPr>
            <p:ph type="body" sz="quarter" idx="11"/>
          </p:nvPr>
        </p:nvSpPr>
        <p:spPr>
          <a:xfrm>
            <a:off x="558800" y="1323658"/>
            <a:ext cx="8087360" cy="4792662"/>
          </a:xfrm>
        </p:spPr>
        <p:txBody>
          <a:bodyPr/>
          <a:lstStyle/>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All ODM rendering clinicians should be listed on the agency’s roster included in the agency’s initial credentialing application</a:t>
            </a:r>
          </a:p>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Optum will be responsible for maintaining Medicaid and </a:t>
            </a:r>
            <a:r>
              <a:rPr lang="en-US" altLang="en-US" sz="1800" dirty="0" err="1" smtClean="0">
                <a:solidFill>
                  <a:srgbClr val="B1B3B3">
                    <a:lumMod val="50000"/>
                  </a:srgbClr>
                </a:solidFill>
              </a:rPr>
              <a:t>MyCare</a:t>
            </a:r>
            <a:r>
              <a:rPr lang="en-US" altLang="en-US" sz="1800" dirty="0" smtClean="0">
                <a:solidFill>
                  <a:srgbClr val="B1B3B3">
                    <a:lumMod val="50000"/>
                  </a:srgbClr>
                </a:solidFill>
              </a:rPr>
              <a:t> rosters for participating agencies using data provided by ODM*</a:t>
            </a:r>
          </a:p>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It is critical that MITS is updated with rendering clinicians and that clinicians are affiliated with the agency’s Medicaid ID number(s) so Optum can ensure accurate roster maintenance for claims payment purposes</a:t>
            </a:r>
          </a:p>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Optum Network Management may contact agencies for clarity and verification in the event roster discrepancies are found, but agency’s must take action in MITS with regard to their affiliated clinicians</a:t>
            </a:r>
          </a:p>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Proactive submission of rosters is not required for Medicaid and </a:t>
            </a:r>
            <a:r>
              <a:rPr lang="en-US" altLang="en-US" sz="1800" dirty="0" err="1" smtClean="0">
                <a:solidFill>
                  <a:srgbClr val="B1B3B3">
                    <a:lumMod val="50000"/>
                  </a:srgbClr>
                </a:solidFill>
              </a:rPr>
              <a:t>MyCare</a:t>
            </a:r>
            <a:r>
              <a:rPr lang="en-US" altLang="en-US" sz="1800" dirty="0" smtClean="0">
                <a:solidFill>
                  <a:srgbClr val="B1B3B3">
                    <a:lumMod val="50000"/>
                  </a:srgbClr>
                </a:solidFill>
              </a:rPr>
              <a:t>, but will be accepted and reviewed via the </a:t>
            </a:r>
            <a:r>
              <a:rPr lang="en-US" altLang="en-US" sz="1800" dirty="0" smtClean="0">
                <a:solidFill>
                  <a:srgbClr val="B1B3B3">
                    <a:lumMod val="50000"/>
                  </a:srgbClr>
                </a:solidFill>
                <a:hlinkClick r:id="rId3"/>
              </a:rPr>
              <a:t>Agency Roster Update Form</a:t>
            </a:r>
            <a:r>
              <a:rPr lang="en-US" altLang="en-US" sz="1800" dirty="0" smtClean="0">
                <a:solidFill>
                  <a:srgbClr val="B1B3B3">
                    <a:lumMod val="50000"/>
                  </a:srgbClr>
                </a:solidFill>
              </a:rPr>
              <a:t> or through your secure account on </a:t>
            </a:r>
            <a:r>
              <a:rPr lang="en-US" altLang="en-US" sz="1800" dirty="0" smtClean="0">
                <a:solidFill>
                  <a:srgbClr val="B1B3B3">
                    <a:lumMod val="50000"/>
                  </a:srgbClr>
                </a:solidFill>
                <a:hlinkClick r:id="rId4"/>
              </a:rPr>
              <a:t>www.providerexpress.com</a:t>
            </a:r>
            <a:r>
              <a:rPr lang="en-US" altLang="en-US" sz="1800" dirty="0" smtClean="0">
                <a:solidFill>
                  <a:srgbClr val="B1B3B3">
                    <a:lumMod val="50000"/>
                  </a:srgbClr>
                </a:solidFill>
              </a:rPr>
              <a:t>* </a:t>
            </a:r>
          </a:p>
          <a:p>
            <a:pPr marL="342900" lvl="0" indent="-342900">
              <a:lnSpc>
                <a:spcPct val="100000"/>
              </a:lnSpc>
              <a:spcBef>
                <a:spcPts val="0"/>
              </a:spcBef>
              <a:spcAft>
                <a:spcPts val="1200"/>
              </a:spcAft>
              <a:buFont typeface="Arial" panose="020B0604020202020204" pitchFamily="34" charset="0"/>
              <a:buChar char="•"/>
              <a:defRPr/>
            </a:pPr>
            <a:r>
              <a:rPr lang="en-US" altLang="en-US" sz="1800" dirty="0" smtClean="0">
                <a:solidFill>
                  <a:srgbClr val="B1B3B3">
                    <a:lumMod val="50000"/>
                  </a:srgbClr>
                </a:solidFill>
              </a:rPr>
              <a:t>The provider must be found in and affiliated with the agency in MITS</a:t>
            </a:r>
          </a:p>
          <a:p>
            <a:pPr marL="342900" lvl="0" indent="-342900">
              <a:lnSpc>
                <a:spcPct val="100000"/>
              </a:lnSpc>
              <a:spcBef>
                <a:spcPts val="0"/>
              </a:spcBef>
              <a:spcAft>
                <a:spcPts val="0"/>
              </a:spcAft>
              <a:buFont typeface="Arial" panose="020B0604020202020204" pitchFamily="34" charset="0"/>
              <a:buChar char="•"/>
              <a:defRPr/>
            </a:pPr>
            <a:endParaRPr lang="en-US" altLang="en-US" sz="1800" dirty="0" smtClean="0">
              <a:solidFill>
                <a:srgbClr val="B1B3B3">
                  <a:lumMod val="50000"/>
                </a:srgbClr>
              </a:solidFill>
            </a:endParaRPr>
          </a:p>
          <a:p>
            <a:pPr marL="342900" lvl="0" indent="-342900">
              <a:lnSpc>
                <a:spcPct val="100000"/>
              </a:lnSpc>
              <a:spcBef>
                <a:spcPts val="0"/>
              </a:spcBef>
              <a:spcAft>
                <a:spcPts val="0"/>
              </a:spcAft>
              <a:buFont typeface="Arial" panose="020B0604020202020204" pitchFamily="34" charset="0"/>
              <a:buChar char="•"/>
              <a:defRPr/>
            </a:pPr>
            <a:endParaRPr lang="en-US" altLang="en-US" sz="1800" dirty="0">
              <a:solidFill>
                <a:srgbClr val="B1B3B3">
                  <a:lumMod val="50000"/>
                </a:srgbClr>
              </a:solidFill>
            </a:endParaRPr>
          </a:p>
          <a:p>
            <a:endParaRPr lang="en-US" dirty="0"/>
          </a:p>
        </p:txBody>
      </p:sp>
    </p:spTree>
    <p:extLst>
      <p:ext uri="{BB962C8B-B14F-4D97-AF65-F5344CB8AC3E}">
        <p14:creationId xmlns:p14="http://schemas.microsoft.com/office/powerpoint/2010/main" val="12185564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2" name="Slide Number Placeholder 1"/>
          <p:cNvSpPr>
            <a:spLocks noGrp="1"/>
          </p:cNvSpPr>
          <p:nvPr>
            <p:ph type="sldNum" sz="quarter" idx="11"/>
          </p:nvPr>
        </p:nvSpPr>
        <p:spPr/>
        <p:txBody>
          <a:bodyPr/>
          <a:lstStyle/>
          <a:p>
            <a:fld id="{F18F5FCC-583C-47C6-9953-2F6AD74D46AE}" type="slidenum">
              <a:rPr lang="en-US" smtClean="0"/>
              <a:pPr/>
              <a:t>77</a:t>
            </a:fld>
            <a:endParaRPr lang="en-US" dirty="0"/>
          </a:p>
        </p:txBody>
      </p:sp>
      <p:sp>
        <p:nvSpPr>
          <p:cNvPr id="3" name="Title 2"/>
          <p:cNvSpPr>
            <a:spLocks noGrp="1"/>
          </p:cNvSpPr>
          <p:nvPr>
            <p:ph type="title"/>
          </p:nvPr>
        </p:nvSpPr>
        <p:spPr/>
        <p:txBody>
          <a:bodyPr/>
          <a:lstStyle/>
          <a:p>
            <a:r>
              <a:rPr lang="en-US" altLang="en-US" sz="2800" dirty="0" smtClean="0">
                <a:solidFill>
                  <a:schemeClr val="accent1"/>
                </a:solidFill>
                <a:cs typeface="Arial" charset="0"/>
              </a:rPr>
              <a:t>Optum Network Management</a:t>
            </a:r>
            <a:endParaRPr lang="en-US" sz="2800" dirty="0">
              <a:solidFill>
                <a:schemeClr val="accent1"/>
              </a:solidFill>
            </a:endParaRPr>
          </a:p>
        </p:txBody>
      </p:sp>
      <p:sp>
        <p:nvSpPr>
          <p:cNvPr id="5" name="Text Placeholder 4"/>
          <p:cNvSpPr>
            <a:spLocks noGrp="1"/>
          </p:cNvSpPr>
          <p:nvPr>
            <p:ph type="body" sz="quarter" idx="12"/>
          </p:nvPr>
        </p:nvSpPr>
        <p:spPr/>
        <p:txBody>
          <a:bodyPr/>
          <a:lstStyle/>
          <a:p>
            <a:pPr lvl="0" eaLnBrk="0" fontAlgn="base" hangingPunct="0">
              <a:spcBef>
                <a:spcPct val="0"/>
              </a:spcBef>
              <a:spcAft>
                <a:spcPct val="35000"/>
              </a:spcAft>
              <a:buClr>
                <a:srgbClr val="D45D00"/>
              </a:buClr>
              <a:defRPr/>
            </a:pPr>
            <a:endParaRPr lang="en-US" sz="1600" b="1" kern="0" dirty="0" smtClean="0">
              <a:solidFill>
                <a:srgbClr val="63666A">
                  <a:lumMod val="75000"/>
                </a:srgbClr>
              </a:solidFill>
              <a:ea typeface="Arial Unicode MS"/>
              <a:cs typeface="Arial Unicode MS"/>
            </a:endParaRPr>
          </a:p>
          <a:p>
            <a:pPr lvl="0" eaLnBrk="0" fontAlgn="base" hangingPunct="0">
              <a:spcBef>
                <a:spcPct val="0"/>
              </a:spcBef>
              <a:spcAft>
                <a:spcPct val="35000"/>
              </a:spcAft>
              <a:buClr>
                <a:srgbClr val="D45D00"/>
              </a:buClr>
              <a:defRPr/>
            </a:pPr>
            <a:endParaRPr lang="en-US" sz="1600" b="1" kern="0" dirty="0">
              <a:solidFill>
                <a:srgbClr val="63666A">
                  <a:lumMod val="75000"/>
                </a:srgbClr>
              </a:solidFill>
              <a:ea typeface="Arial Unicode MS"/>
              <a:cs typeface="Arial Unicode MS"/>
            </a:endParaRPr>
          </a:p>
          <a:p>
            <a:pPr lvl="0" eaLnBrk="0" fontAlgn="base" hangingPunct="0">
              <a:spcBef>
                <a:spcPct val="0"/>
              </a:spcBef>
              <a:spcAft>
                <a:spcPct val="35000"/>
              </a:spcAft>
              <a:buClr>
                <a:srgbClr val="D45D00"/>
              </a:buClr>
              <a:defRPr/>
            </a:pPr>
            <a:r>
              <a:rPr lang="en-US" sz="1600" b="1" kern="0" dirty="0" smtClean="0">
                <a:solidFill>
                  <a:srgbClr val="63666A">
                    <a:lumMod val="75000"/>
                  </a:srgbClr>
                </a:solidFill>
                <a:ea typeface="Arial Unicode MS"/>
                <a:cs typeface="Arial Unicode MS"/>
              </a:rPr>
              <a:t>Elizabeth </a:t>
            </a:r>
            <a:r>
              <a:rPr lang="en-US" sz="1600" b="1" kern="0" dirty="0">
                <a:solidFill>
                  <a:srgbClr val="63666A">
                    <a:lumMod val="75000"/>
                  </a:srgbClr>
                </a:solidFill>
                <a:ea typeface="Arial Unicode MS"/>
                <a:cs typeface="Arial Unicode MS"/>
              </a:rPr>
              <a:t>D. </a:t>
            </a:r>
            <a:r>
              <a:rPr lang="en-US" sz="1600" b="1" kern="0" dirty="0" smtClean="0">
                <a:solidFill>
                  <a:srgbClr val="63666A">
                    <a:lumMod val="75000"/>
                  </a:srgbClr>
                </a:solidFill>
                <a:ea typeface="Arial Unicode MS"/>
                <a:cs typeface="Arial Unicode MS"/>
              </a:rPr>
              <a:t>Jackson, Network Manager</a:t>
            </a:r>
          </a:p>
          <a:p>
            <a:pPr marL="339725" lvl="2" indent="-168275" eaLnBrk="0" fontAlgn="base" hangingPunct="0">
              <a:spcBef>
                <a:spcPct val="0"/>
              </a:spcBef>
              <a:spcAft>
                <a:spcPct val="35000"/>
              </a:spcAft>
              <a:buClr>
                <a:srgbClr val="D45D00"/>
              </a:buClr>
              <a:buFont typeface="Wingdings" panose="05000000000000000000" pitchFamily="2" charset="2"/>
              <a:buChar char="§"/>
              <a:defRPr/>
            </a:pPr>
            <a:r>
              <a:rPr lang="en-US" sz="1600" kern="0" dirty="0" smtClean="0">
                <a:solidFill>
                  <a:srgbClr val="63666A">
                    <a:lumMod val="75000"/>
                  </a:srgbClr>
                </a:solidFill>
                <a:latin typeface="+mn-lt"/>
                <a:ea typeface="Arial Unicode MS"/>
                <a:cs typeface="Arial Unicode MS"/>
              </a:rPr>
              <a:t>Phone: 804-267-5236</a:t>
            </a:r>
          </a:p>
          <a:p>
            <a:pPr marL="339725" lvl="2" indent="-168275" eaLnBrk="0" fontAlgn="base" hangingPunct="0">
              <a:spcBef>
                <a:spcPct val="0"/>
              </a:spcBef>
              <a:spcAft>
                <a:spcPct val="35000"/>
              </a:spcAft>
              <a:buClr>
                <a:srgbClr val="D45D00"/>
              </a:buClr>
              <a:buFont typeface="Wingdings" panose="05000000000000000000" pitchFamily="2" charset="2"/>
              <a:buChar char="§"/>
              <a:defRPr/>
            </a:pPr>
            <a:r>
              <a:rPr lang="en-US" sz="1600" kern="0" dirty="0" smtClean="0">
                <a:solidFill>
                  <a:srgbClr val="63666A">
                    <a:lumMod val="75000"/>
                  </a:srgbClr>
                </a:solidFill>
                <a:latin typeface="+mn-lt"/>
                <a:ea typeface="Arial Unicode MS"/>
                <a:cs typeface="Arial Unicode MS"/>
              </a:rPr>
              <a:t>Email: </a:t>
            </a:r>
            <a:r>
              <a:rPr lang="en-US" sz="1600" kern="0" dirty="0" smtClean="0">
                <a:solidFill>
                  <a:srgbClr val="63666A">
                    <a:lumMod val="75000"/>
                  </a:srgbClr>
                </a:solidFill>
                <a:latin typeface="+mn-lt"/>
                <a:ea typeface="Arial Unicode MS"/>
                <a:cs typeface="Arial Unicode MS"/>
                <a:hlinkClick r:id="rId3"/>
              </a:rPr>
              <a:t>Elizabeth.Jackson@Optum.com</a:t>
            </a:r>
            <a:r>
              <a:rPr lang="en-US" sz="1600" kern="0" dirty="0" smtClean="0">
                <a:solidFill>
                  <a:srgbClr val="63666A">
                    <a:lumMod val="75000"/>
                  </a:srgbClr>
                </a:solidFill>
                <a:latin typeface="+mn-lt"/>
                <a:ea typeface="Arial Unicode MS"/>
                <a:cs typeface="Arial Unicode MS"/>
              </a:rPr>
              <a:t> </a:t>
            </a:r>
          </a:p>
          <a:p>
            <a:pPr lvl="0" eaLnBrk="0" fontAlgn="base" hangingPunct="0">
              <a:spcBef>
                <a:spcPct val="0"/>
              </a:spcBef>
              <a:spcAft>
                <a:spcPct val="35000"/>
              </a:spcAft>
              <a:buClr>
                <a:srgbClr val="D45D00"/>
              </a:buClr>
              <a:defRPr/>
            </a:pPr>
            <a:endParaRPr lang="en-US" sz="1600" b="1" kern="0" dirty="0" smtClean="0">
              <a:solidFill>
                <a:srgbClr val="63666A">
                  <a:lumMod val="75000"/>
                </a:srgbClr>
              </a:solidFill>
              <a:ea typeface="Arial Unicode MS"/>
              <a:cs typeface="Arial Unicode MS"/>
            </a:endParaRPr>
          </a:p>
          <a:p>
            <a:pPr lvl="0" eaLnBrk="0" fontAlgn="base" hangingPunct="0">
              <a:spcBef>
                <a:spcPct val="0"/>
              </a:spcBef>
              <a:spcAft>
                <a:spcPct val="35000"/>
              </a:spcAft>
              <a:buClr>
                <a:srgbClr val="D45D00"/>
              </a:buClr>
              <a:defRPr/>
            </a:pPr>
            <a:r>
              <a:rPr lang="en-US" sz="1600" b="1" kern="0" dirty="0" smtClean="0">
                <a:solidFill>
                  <a:srgbClr val="63666A">
                    <a:lumMod val="75000"/>
                  </a:srgbClr>
                </a:solidFill>
                <a:ea typeface="Arial Unicode MS"/>
                <a:cs typeface="Arial Unicode MS"/>
              </a:rPr>
              <a:t>Robyn L. Pope, Network Manager</a:t>
            </a:r>
          </a:p>
          <a:p>
            <a:pPr marL="339725" lvl="2" indent="-168275" eaLnBrk="0" fontAlgn="base" hangingPunct="0">
              <a:spcBef>
                <a:spcPct val="0"/>
              </a:spcBef>
              <a:spcAft>
                <a:spcPct val="35000"/>
              </a:spcAft>
              <a:buClr>
                <a:srgbClr val="D45D00"/>
              </a:buClr>
              <a:buFont typeface="Wingdings" panose="05000000000000000000" pitchFamily="2" charset="2"/>
              <a:buChar char="§"/>
              <a:defRPr/>
            </a:pPr>
            <a:r>
              <a:rPr lang="en-US" sz="1600" kern="0" dirty="0" smtClean="0">
                <a:solidFill>
                  <a:srgbClr val="63666A">
                    <a:lumMod val="75000"/>
                  </a:srgbClr>
                </a:solidFill>
                <a:latin typeface="+mn-lt"/>
                <a:ea typeface="Arial Unicode MS"/>
                <a:cs typeface="Arial Unicode MS"/>
              </a:rPr>
              <a:t>Phone: 713-599-5502</a:t>
            </a:r>
          </a:p>
          <a:p>
            <a:pPr marL="339725" lvl="2" indent="-168275" eaLnBrk="0" fontAlgn="base" hangingPunct="0">
              <a:spcBef>
                <a:spcPct val="0"/>
              </a:spcBef>
              <a:spcAft>
                <a:spcPct val="35000"/>
              </a:spcAft>
              <a:buClr>
                <a:srgbClr val="D45D00"/>
              </a:buClr>
              <a:buFont typeface="Wingdings" panose="05000000000000000000" pitchFamily="2" charset="2"/>
              <a:buChar char="§"/>
              <a:defRPr/>
            </a:pPr>
            <a:r>
              <a:rPr lang="en-US" sz="1600" kern="0" dirty="0" smtClean="0">
                <a:solidFill>
                  <a:srgbClr val="63666A">
                    <a:lumMod val="75000"/>
                  </a:srgbClr>
                </a:solidFill>
                <a:latin typeface="+mn-lt"/>
                <a:ea typeface="Arial Unicode MS"/>
                <a:cs typeface="Arial Unicode MS"/>
              </a:rPr>
              <a:t>Email: </a:t>
            </a:r>
            <a:r>
              <a:rPr lang="en-US" sz="1600" kern="0" dirty="0" smtClean="0">
                <a:solidFill>
                  <a:srgbClr val="63666A">
                    <a:lumMod val="75000"/>
                  </a:srgbClr>
                </a:solidFill>
                <a:latin typeface="+mn-lt"/>
                <a:ea typeface="Arial Unicode MS"/>
                <a:cs typeface="Arial Unicode MS"/>
                <a:hlinkClick r:id="rId4"/>
              </a:rPr>
              <a:t>Robyn.Pope@Optum.com</a:t>
            </a:r>
            <a:endParaRPr lang="en-US" sz="1600" kern="0" dirty="0" smtClean="0">
              <a:solidFill>
                <a:srgbClr val="63666A">
                  <a:lumMod val="75000"/>
                </a:srgbClr>
              </a:solidFill>
              <a:latin typeface="+mn-lt"/>
              <a:ea typeface="Arial Unicode MS"/>
              <a:cs typeface="Arial Unicode MS"/>
            </a:endParaRPr>
          </a:p>
          <a:p>
            <a:pPr marL="339725" lvl="2" indent="-168275" eaLnBrk="0" fontAlgn="base" hangingPunct="0">
              <a:spcBef>
                <a:spcPct val="0"/>
              </a:spcBef>
              <a:spcAft>
                <a:spcPct val="35000"/>
              </a:spcAft>
              <a:buClr>
                <a:srgbClr val="D45D00"/>
              </a:buClr>
              <a:buFont typeface="Wingdings" panose="05000000000000000000" pitchFamily="2" charset="2"/>
              <a:buChar char="§"/>
              <a:defRPr/>
            </a:pPr>
            <a:endParaRPr lang="en-US" sz="1000" kern="0" dirty="0" smtClean="0">
              <a:solidFill>
                <a:srgbClr val="63666A">
                  <a:lumMod val="75000"/>
                </a:srgbClr>
              </a:solidFill>
              <a:ea typeface="Arial Unicode MS"/>
              <a:cs typeface="Arial Unicode MS"/>
            </a:endParaRPr>
          </a:p>
          <a:p>
            <a:pPr marL="339725" lvl="2" indent="-168275" eaLnBrk="0" fontAlgn="base" hangingPunct="0">
              <a:spcBef>
                <a:spcPct val="0"/>
              </a:spcBef>
              <a:spcAft>
                <a:spcPct val="35000"/>
              </a:spcAft>
              <a:buClr>
                <a:srgbClr val="D45D00"/>
              </a:buClr>
              <a:buFont typeface="Wingdings" panose="05000000000000000000" pitchFamily="2" charset="2"/>
              <a:buChar char="§"/>
              <a:defRPr/>
            </a:pPr>
            <a:endParaRPr lang="en-US" sz="1000" kern="0" dirty="0" smtClean="0">
              <a:solidFill>
                <a:srgbClr val="63666A">
                  <a:lumMod val="75000"/>
                </a:srgbClr>
              </a:solidFill>
              <a:ea typeface="Arial Unicode MS"/>
              <a:cs typeface="Arial Unicode MS"/>
            </a:endParaRPr>
          </a:p>
          <a:p>
            <a:pPr marL="339725" lvl="2" indent="-168275" eaLnBrk="0" fontAlgn="base" hangingPunct="0">
              <a:spcBef>
                <a:spcPct val="0"/>
              </a:spcBef>
              <a:spcAft>
                <a:spcPct val="35000"/>
              </a:spcAft>
              <a:buClr>
                <a:srgbClr val="D45D00"/>
              </a:buClr>
              <a:buFont typeface="Wingdings" panose="05000000000000000000" pitchFamily="2" charset="2"/>
              <a:buChar char="§"/>
              <a:defRPr/>
            </a:pPr>
            <a:endParaRPr lang="en-US" sz="1000" kern="0" dirty="0" smtClean="0">
              <a:solidFill>
                <a:srgbClr val="63666A">
                  <a:lumMod val="75000"/>
                </a:srgbClr>
              </a:solidFill>
              <a:ea typeface="Arial Unicode MS"/>
              <a:cs typeface="Arial Unicode MS"/>
            </a:endParaRPr>
          </a:p>
          <a:p>
            <a:pPr algn="ctr">
              <a:lnSpc>
                <a:spcPct val="100000"/>
              </a:lnSpc>
              <a:spcBef>
                <a:spcPts val="100"/>
              </a:spcBef>
              <a:spcAft>
                <a:spcPts val="100"/>
              </a:spcAft>
            </a:pPr>
            <a:r>
              <a:rPr lang="en-US" sz="1600" b="1" kern="0" dirty="0" smtClean="0">
                <a:solidFill>
                  <a:srgbClr val="63666A"/>
                </a:solidFill>
                <a:ea typeface="Arial Unicode MS"/>
                <a:cs typeface="Arial Unicode MS"/>
              </a:rPr>
              <a:t>Urgent Post Go Live Issues:</a:t>
            </a:r>
          </a:p>
          <a:p>
            <a:pPr algn="ctr">
              <a:lnSpc>
                <a:spcPct val="100000"/>
              </a:lnSpc>
              <a:spcBef>
                <a:spcPts val="100"/>
              </a:spcBef>
              <a:spcAft>
                <a:spcPts val="100"/>
              </a:spcAft>
            </a:pPr>
            <a:r>
              <a:rPr lang="en-US" sz="1600" b="1" kern="0" dirty="0" smtClean="0">
                <a:solidFill>
                  <a:srgbClr val="63666A"/>
                </a:solidFill>
                <a:ea typeface="Arial Unicode MS"/>
                <a:cs typeface="Arial Unicode MS"/>
                <a:hlinkClick r:id="rId5"/>
              </a:rPr>
              <a:t>OhioNetworkManagement@Optum.com</a:t>
            </a:r>
            <a:r>
              <a:rPr lang="en-US" sz="1600" b="1" kern="0" dirty="0" smtClean="0">
                <a:solidFill>
                  <a:srgbClr val="63666A"/>
                </a:solidFill>
                <a:ea typeface="Arial Unicode MS"/>
                <a:cs typeface="Arial Unicode MS"/>
              </a:rPr>
              <a:t> </a:t>
            </a:r>
          </a:p>
          <a:p>
            <a:endParaRPr lang="en-US" dirty="0"/>
          </a:p>
        </p:txBody>
      </p:sp>
      <p:sp>
        <p:nvSpPr>
          <p:cNvPr id="10" name="Content Placeholder 1"/>
          <p:cNvSpPr txBox="1">
            <a:spLocks/>
          </p:cNvSpPr>
          <p:nvPr/>
        </p:nvSpPr>
        <p:spPr bwMode="auto">
          <a:xfrm>
            <a:off x="457200" y="985838"/>
            <a:ext cx="3711039"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168275" indent="-168275" algn="l" rtl="0" eaLnBrk="0" fontAlgn="base" hangingPunct="0">
              <a:lnSpc>
                <a:spcPct val="95000"/>
              </a:lnSpc>
              <a:spcBef>
                <a:spcPct val="0"/>
              </a:spcBef>
              <a:spcAft>
                <a:spcPct val="35000"/>
              </a:spcAft>
              <a:buClr>
                <a:schemeClr val="accent1"/>
              </a:buClr>
              <a:buChar char="•"/>
              <a:defRPr sz="2800">
                <a:solidFill>
                  <a:schemeClr val="tx1"/>
                </a:solidFill>
                <a:latin typeface="+mn-lt"/>
                <a:ea typeface="+mn-ea"/>
                <a:cs typeface="+mn-cs"/>
              </a:defRPr>
            </a:lvl1pPr>
            <a:lvl2pPr marL="509588" indent="-227013" algn="l" rtl="0" eaLnBrk="0" fontAlgn="base" hangingPunct="0">
              <a:lnSpc>
                <a:spcPct val="95000"/>
              </a:lnSpc>
              <a:spcBef>
                <a:spcPct val="0"/>
              </a:spcBef>
              <a:spcAft>
                <a:spcPct val="35000"/>
              </a:spcAft>
              <a:buClr>
                <a:schemeClr val="tx1"/>
              </a:buClr>
              <a:buFont typeface="Arial" charset="0"/>
              <a:buChar char="–"/>
              <a:defRPr sz="2400">
                <a:solidFill>
                  <a:schemeClr val="tx1"/>
                </a:solidFill>
                <a:latin typeface="+mn-lt"/>
                <a:ea typeface="+mn-ea"/>
                <a:cs typeface="+mn-cs"/>
              </a:defRPr>
            </a:lvl2pPr>
            <a:lvl3pPr marL="795338" indent="-171450" algn="l" rtl="0" eaLnBrk="0" fontAlgn="base" hangingPunct="0">
              <a:lnSpc>
                <a:spcPct val="95000"/>
              </a:lnSpc>
              <a:spcBef>
                <a:spcPct val="0"/>
              </a:spcBef>
              <a:spcAft>
                <a:spcPct val="35000"/>
              </a:spcAft>
              <a:buClr>
                <a:schemeClr val="accent1"/>
              </a:buClr>
              <a:buChar char="•"/>
              <a:defRPr sz="2000">
                <a:solidFill>
                  <a:schemeClr val="tx1"/>
                </a:solidFill>
                <a:latin typeface="+mn-lt"/>
                <a:ea typeface="+mn-ea"/>
                <a:cs typeface="+mn-cs"/>
              </a:defRPr>
            </a:lvl3pPr>
            <a:lvl4pPr marL="1139825" indent="-230188" algn="l" rtl="0" eaLnBrk="0" fontAlgn="base" hangingPunct="0">
              <a:lnSpc>
                <a:spcPct val="95000"/>
              </a:lnSpc>
              <a:spcBef>
                <a:spcPct val="0"/>
              </a:spcBef>
              <a:spcAft>
                <a:spcPct val="35000"/>
              </a:spcAft>
              <a:buClr>
                <a:schemeClr val="tx1"/>
              </a:buClr>
              <a:buFont typeface="Arial" charset="0"/>
              <a:buChar char="–"/>
              <a:defRPr sz="1800">
                <a:solidFill>
                  <a:schemeClr val="tx1"/>
                </a:solidFill>
                <a:latin typeface="+mn-lt"/>
                <a:ea typeface="+mn-ea"/>
                <a:cs typeface="+mn-cs"/>
              </a:defRPr>
            </a:lvl4pPr>
            <a:lvl5pPr marL="1420813" indent="-166688" algn="l" rtl="0" eaLnBrk="0" fontAlgn="base" hangingPunct="0">
              <a:lnSpc>
                <a:spcPct val="95000"/>
              </a:lnSpc>
              <a:spcBef>
                <a:spcPct val="0"/>
              </a:spcBef>
              <a:spcAft>
                <a:spcPct val="35000"/>
              </a:spcAft>
              <a:buClr>
                <a:schemeClr val="accent1"/>
              </a:buClr>
              <a:buChar char="•"/>
              <a:defRPr sz="1800">
                <a:solidFill>
                  <a:schemeClr val="tx1"/>
                </a:solidFill>
                <a:latin typeface="+mn-lt"/>
                <a:ea typeface="+mn-ea"/>
                <a:cs typeface="+mn-cs"/>
              </a:defRPr>
            </a:lvl5pPr>
            <a:lvl6pPr marL="1878013" indent="-166688" algn="l" rtl="0" fontAlgn="base">
              <a:lnSpc>
                <a:spcPct val="95000"/>
              </a:lnSpc>
              <a:spcBef>
                <a:spcPct val="0"/>
              </a:spcBef>
              <a:spcAft>
                <a:spcPct val="35000"/>
              </a:spcAft>
              <a:buClr>
                <a:schemeClr val="accent1"/>
              </a:buClr>
              <a:buChar char="•"/>
              <a:defRPr sz="1800">
                <a:solidFill>
                  <a:schemeClr val="tx1"/>
                </a:solidFill>
                <a:latin typeface="+mn-lt"/>
                <a:ea typeface="+mn-ea"/>
                <a:cs typeface="+mn-cs"/>
              </a:defRPr>
            </a:lvl6pPr>
            <a:lvl7pPr marL="2335213" indent="-166688" algn="l" rtl="0" fontAlgn="base">
              <a:lnSpc>
                <a:spcPct val="95000"/>
              </a:lnSpc>
              <a:spcBef>
                <a:spcPct val="0"/>
              </a:spcBef>
              <a:spcAft>
                <a:spcPct val="35000"/>
              </a:spcAft>
              <a:buClr>
                <a:schemeClr val="accent1"/>
              </a:buClr>
              <a:buChar char="•"/>
              <a:defRPr sz="1800">
                <a:solidFill>
                  <a:schemeClr val="tx1"/>
                </a:solidFill>
                <a:latin typeface="+mn-lt"/>
                <a:ea typeface="+mn-ea"/>
                <a:cs typeface="+mn-cs"/>
              </a:defRPr>
            </a:lvl7pPr>
            <a:lvl8pPr marL="2792413" indent="-166688" algn="l" rtl="0" fontAlgn="base">
              <a:lnSpc>
                <a:spcPct val="95000"/>
              </a:lnSpc>
              <a:spcBef>
                <a:spcPct val="0"/>
              </a:spcBef>
              <a:spcAft>
                <a:spcPct val="35000"/>
              </a:spcAft>
              <a:buClr>
                <a:schemeClr val="accent1"/>
              </a:buClr>
              <a:buChar char="•"/>
              <a:defRPr sz="1800">
                <a:solidFill>
                  <a:schemeClr val="tx1"/>
                </a:solidFill>
                <a:latin typeface="+mn-lt"/>
                <a:ea typeface="+mn-ea"/>
                <a:cs typeface="+mn-cs"/>
              </a:defRPr>
            </a:lvl8pPr>
            <a:lvl9pPr marL="3249613" indent="-166688" algn="l" rtl="0" fontAlgn="base">
              <a:lnSpc>
                <a:spcPct val="95000"/>
              </a:lnSpc>
              <a:spcBef>
                <a:spcPct val="0"/>
              </a:spcBef>
              <a:spcAft>
                <a:spcPct val="35000"/>
              </a:spcAft>
              <a:buClr>
                <a:schemeClr val="accent1"/>
              </a:buClr>
              <a:buChar char="•"/>
              <a:defRPr sz="1800">
                <a:solidFill>
                  <a:schemeClr val="tx1"/>
                </a:solidFill>
                <a:latin typeface="+mn-lt"/>
                <a:ea typeface="+mn-ea"/>
                <a:cs typeface="+mn-cs"/>
              </a:defRPr>
            </a:lvl9pPr>
          </a:lstStyle>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lang="en-US" sz="2000" kern="0" dirty="0">
              <a:solidFill>
                <a:srgbClr val="63666A">
                  <a:lumMod val="75000"/>
                </a:srgbClr>
              </a:solidFill>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168275" marR="0" lvl="0" indent="-168275" algn="l" defTabSz="914400" rtl="0" eaLnBrk="0" fontAlgn="base" latinLnBrk="0" hangingPunct="0">
              <a:lnSpc>
                <a:spcPct val="95000"/>
              </a:lnSpc>
              <a:spcBef>
                <a:spcPct val="0"/>
              </a:spcBef>
              <a:spcAft>
                <a:spcPct val="35000"/>
              </a:spcAft>
              <a:buClr>
                <a:srgbClr val="D45D00"/>
              </a:buClr>
              <a:buSzTx/>
              <a:buFont typeface="Wingdings" panose="05000000000000000000" pitchFamily="2" charset="2"/>
              <a:buChar char="§"/>
              <a:tabLst/>
              <a:defRPr/>
            </a:pPr>
            <a:endParaRPr kumimoji="0" lang="en-US" sz="2000" b="0" i="0" u="none" strike="noStrike" kern="0" cap="none" spc="0" normalizeH="0" baseline="0" noProof="0" dirty="0" smtClean="0">
              <a:ln>
                <a:noFill/>
              </a:ln>
              <a:solidFill>
                <a:srgbClr val="63666A">
                  <a:lumMod val="75000"/>
                </a:srgbClr>
              </a:solidFill>
              <a:effectLst/>
              <a:uLnTx/>
              <a:uFillTx/>
              <a:latin typeface="Arial"/>
              <a:ea typeface="Arial Unicode MS"/>
              <a:cs typeface="Arial Unicode MS"/>
            </a:endParaRPr>
          </a:p>
          <a:p>
            <a:pPr marL="0" marR="0" lvl="0" indent="0" algn="l" defTabSz="914400" rtl="0" eaLnBrk="0" fontAlgn="base" latinLnBrk="0" hangingPunct="0">
              <a:lnSpc>
                <a:spcPct val="95000"/>
              </a:lnSpc>
              <a:spcBef>
                <a:spcPct val="0"/>
              </a:spcBef>
              <a:spcAft>
                <a:spcPct val="35000"/>
              </a:spcAft>
              <a:buClr>
                <a:srgbClr val="D45D00"/>
              </a:buClr>
              <a:buSzTx/>
              <a:buFontTx/>
              <a:buNone/>
              <a:tabLst/>
              <a:defRPr/>
            </a:pPr>
            <a:endParaRPr kumimoji="0" lang="en-US" sz="18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8" indent="0" algn="l" defTabSz="914400" rtl="0" eaLnBrk="1" fontAlgn="base" latinLnBrk="0" hangingPunct="1">
              <a:lnSpc>
                <a:spcPct val="95000"/>
              </a:lnSpc>
              <a:spcBef>
                <a:spcPct val="0"/>
              </a:spcBef>
              <a:spcAft>
                <a:spcPct val="35000"/>
              </a:spcAft>
              <a:buClr>
                <a:srgbClr val="D45D00"/>
              </a:buClr>
              <a:buSzTx/>
              <a:buFontTx/>
              <a:buNone/>
              <a:tabLst/>
              <a:defRPr/>
            </a:pPr>
            <a:endParaRPr kumimoji="0" lang="en-US" sz="20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8" indent="0" algn="ctr" defTabSz="914400" rtl="0" eaLnBrk="1" fontAlgn="base" latinLnBrk="0" hangingPunct="1">
              <a:lnSpc>
                <a:spcPct val="95000"/>
              </a:lnSpc>
              <a:spcBef>
                <a:spcPct val="0"/>
              </a:spcBef>
              <a:spcAft>
                <a:spcPct val="35000"/>
              </a:spcAft>
              <a:buClr>
                <a:srgbClr val="D45D00"/>
              </a:buClr>
              <a:buSzTx/>
              <a:buFontTx/>
              <a:buNone/>
              <a:tabLst/>
              <a:defRPr/>
            </a:pPr>
            <a:endParaRPr kumimoji="0" lang="en-US" sz="1800" b="0" i="0" u="none" strike="noStrike" kern="0" cap="none" spc="0" normalizeH="0" baseline="0" noProof="0" dirty="0" smtClean="0">
              <a:ln>
                <a:noFill/>
              </a:ln>
              <a:solidFill>
                <a:srgbClr val="63666A"/>
              </a:solidFill>
              <a:effectLst/>
              <a:uLnTx/>
              <a:uFillTx/>
              <a:latin typeface="Arial"/>
              <a:ea typeface="Arial Unicode MS"/>
              <a:cs typeface="Arial Unicode MS"/>
            </a:endParaRPr>
          </a:p>
          <a:p>
            <a:pPr marL="0" marR="0" lvl="0" indent="0" algn="l" defTabSz="914400" rtl="0" eaLnBrk="0" fontAlgn="base" latinLnBrk="0" hangingPunct="0">
              <a:lnSpc>
                <a:spcPct val="95000"/>
              </a:lnSpc>
              <a:spcBef>
                <a:spcPct val="0"/>
              </a:spcBef>
              <a:spcAft>
                <a:spcPct val="35000"/>
              </a:spcAft>
              <a:buClr>
                <a:srgbClr val="D45D00"/>
              </a:buClr>
              <a:buSzTx/>
              <a:buFontTx/>
              <a:buNone/>
              <a:tabLst/>
              <a:defRPr/>
            </a:pPr>
            <a:endParaRPr kumimoji="0" lang="en-US" sz="2800" b="0" i="0" u="none" strike="noStrike" kern="0" cap="none" spc="0" normalizeH="0" baseline="0" noProof="0" dirty="0">
              <a:ln>
                <a:noFill/>
              </a:ln>
              <a:solidFill>
                <a:srgbClr val="63666A"/>
              </a:solidFill>
              <a:effectLst/>
              <a:uLnTx/>
              <a:uFillTx/>
              <a:latin typeface="Arial"/>
              <a:ea typeface="Arial Unicode MS"/>
              <a:cs typeface="Arial Unicode MS"/>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067925" cy="7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269002"/>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9788" y="1187621"/>
            <a:ext cx="4364412" cy="2689656"/>
          </a:xfrm>
        </p:spPr>
        <p:txBody>
          <a:bodyPr/>
          <a:lstStyle/>
          <a:p>
            <a:r>
              <a:rPr lang="en-US" dirty="0" smtClean="0">
                <a:solidFill>
                  <a:schemeClr val="accent1"/>
                </a:solidFill>
              </a:rPr>
              <a:t>Thank you</a:t>
            </a:r>
            <a:endParaRPr lang="en-US" dirty="0">
              <a:solidFill>
                <a:schemeClr val="accent1"/>
              </a:solidFill>
            </a:endParaRPr>
          </a:p>
        </p:txBody>
      </p:sp>
      <p:sp>
        <p:nvSpPr>
          <p:cNvPr id="2" name="Slide Number Placeholder 1"/>
          <p:cNvSpPr>
            <a:spLocks noGrp="1"/>
          </p:cNvSpPr>
          <p:nvPr>
            <p:ph type="sldNum" sz="quarter" idx="13"/>
          </p:nvPr>
        </p:nvSpPr>
        <p:spPr/>
        <p:txBody>
          <a:bodyPr/>
          <a:lstStyle/>
          <a:p>
            <a:pPr algn="r"/>
            <a:fld id="{F18F5FCC-583C-47C6-9953-2F6AD74D46AE}" type="slidenum">
              <a:rPr lang="en-US" smtClean="0"/>
              <a:pPr algn="r"/>
              <a:t>78</a:t>
            </a:fld>
            <a:endParaRPr lang="en-US" dirty="0"/>
          </a:p>
        </p:txBody>
      </p:sp>
    </p:spTree>
    <p:extLst>
      <p:ext uri="{BB962C8B-B14F-4D97-AF65-F5344CB8AC3E}">
        <p14:creationId xmlns:p14="http://schemas.microsoft.com/office/powerpoint/2010/main" val="3622681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35000" y="1178560"/>
            <a:ext cx="8061960" cy="4927600"/>
          </a:xfrm>
        </p:spPr>
        <p:txBody>
          <a:bodyPr/>
          <a:lstStyle/>
          <a:p>
            <a:pPr marL="285750" indent="-285750">
              <a:lnSpc>
                <a:spcPct val="100000"/>
              </a:lnSpc>
              <a:spcBef>
                <a:spcPts val="1200"/>
              </a:spcBef>
              <a:spcAft>
                <a:spcPts val="0"/>
              </a:spcAft>
              <a:buFont typeface="Arial" panose="020B0604020202020204" pitchFamily="34" charset="0"/>
              <a:buChar char="•"/>
              <a:defRPr/>
            </a:pPr>
            <a:r>
              <a:rPr lang="en-US" altLang="en-US" sz="1800" dirty="0">
                <a:solidFill>
                  <a:schemeClr val="tx1"/>
                </a:solidFill>
              </a:rPr>
              <a:t>The care manager helps members with Serious and Persistent Mental Illness (SPMI), complex behavioral health, and co-morbid medical conditions connect with needed services and </a:t>
            </a:r>
            <a:r>
              <a:rPr lang="en-US" altLang="en-US" sz="1800" dirty="0" smtClean="0">
                <a:solidFill>
                  <a:schemeClr val="tx1"/>
                </a:solidFill>
              </a:rPr>
              <a:t>resources</a:t>
            </a:r>
          </a:p>
          <a:p>
            <a:pPr marL="285750" indent="-285750">
              <a:lnSpc>
                <a:spcPct val="100000"/>
              </a:lnSpc>
              <a:spcBef>
                <a:spcPts val="1200"/>
              </a:spcBef>
              <a:buFont typeface="Arial" panose="020B0604020202020204" pitchFamily="34" charset="0"/>
              <a:buChar char="•"/>
              <a:defRPr/>
            </a:pPr>
            <a:r>
              <a:rPr lang="en-US" altLang="en-US" sz="1800" dirty="0" smtClean="0">
                <a:solidFill>
                  <a:schemeClr val="tx1"/>
                </a:solidFill>
              </a:rPr>
              <a:t>Care </a:t>
            </a:r>
            <a:r>
              <a:rPr lang="en-US" altLang="en-US" sz="1800" dirty="0">
                <a:solidFill>
                  <a:schemeClr val="tx1"/>
                </a:solidFill>
              </a:rPr>
              <a:t>managers collaborate and partner with individuals in the development of a comprehensive plan of care which coordinates the following:</a:t>
            </a:r>
          </a:p>
          <a:p>
            <a:pPr marL="793750" lvl="1" indent="-285750">
              <a:lnSpc>
                <a:spcPct val="100000"/>
              </a:lnSpc>
              <a:buFont typeface="Courier New" pitchFamily="49" charset="0"/>
              <a:buChar char="o"/>
              <a:defRPr/>
            </a:pPr>
            <a:r>
              <a:rPr lang="en-US" altLang="en-US" sz="1400" dirty="0"/>
              <a:t>Therapeutic services (therapy, medication management)</a:t>
            </a:r>
          </a:p>
          <a:p>
            <a:pPr marL="793750" lvl="1" indent="-285750">
              <a:lnSpc>
                <a:spcPct val="100000"/>
              </a:lnSpc>
              <a:buFont typeface="Courier New" pitchFamily="49" charset="0"/>
              <a:buChar char="o"/>
              <a:defRPr/>
            </a:pPr>
            <a:r>
              <a:rPr lang="en-US" altLang="en-US" sz="1400" dirty="0"/>
              <a:t>Community and psychosocial supports (education/support regarding illness, coordination with support system, other supportive services)</a:t>
            </a:r>
          </a:p>
          <a:p>
            <a:pPr marL="793750" lvl="1" indent="-285750">
              <a:lnSpc>
                <a:spcPct val="100000"/>
              </a:lnSpc>
              <a:buFont typeface="Courier New" pitchFamily="49" charset="0"/>
              <a:buChar char="o"/>
              <a:defRPr/>
            </a:pPr>
            <a:r>
              <a:rPr lang="en-US" altLang="en-US" sz="1400" dirty="0"/>
              <a:t>Coordination of care between physical and behavioral health providers and clinicians</a:t>
            </a:r>
          </a:p>
          <a:p>
            <a:pPr marL="793750" lvl="1" indent="-285750">
              <a:lnSpc>
                <a:spcPct val="100000"/>
              </a:lnSpc>
              <a:buFont typeface="Courier New" pitchFamily="49" charset="0"/>
              <a:buChar char="o"/>
              <a:defRPr/>
            </a:pPr>
            <a:r>
              <a:rPr lang="en-US" altLang="en-US" sz="1400" dirty="0"/>
              <a:t>Recovery and Resiliency Services (peer support, development of a crisis/recovery plan, life planning activities)</a:t>
            </a:r>
          </a:p>
          <a:p>
            <a:pPr marL="793750" lvl="1" indent="-285750">
              <a:lnSpc>
                <a:spcPct val="100000"/>
              </a:lnSpc>
              <a:buFont typeface="Courier New" pitchFamily="49" charset="0"/>
              <a:buChar char="o"/>
              <a:defRPr/>
            </a:pPr>
            <a:r>
              <a:rPr lang="en-US" altLang="en-US" sz="1400" dirty="0"/>
              <a:t>Other services as appropriate (legal, shelter, basic needs, etc.)</a:t>
            </a:r>
          </a:p>
          <a:p>
            <a:pPr marL="793750" lvl="1" indent="-285750">
              <a:lnSpc>
                <a:spcPct val="100000"/>
              </a:lnSpc>
              <a:buFont typeface="Courier New" pitchFamily="49" charset="0"/>
              <a:buChar char="o"/>
              <a:defRPr/>
            </a:pPr>
            <a:r>
              <a:rPr lang="en-US" altLang="en-US" sz="1400" dirty="0"/>
              <a:t>For members with SPMI:</a:t>
            </a:r>
          </a:p>
          <a:p>
            <a:pPr marL="1200150" lvl="2" indent="-285750">
              <a:lnSpc>
                <a:spcPct val="100000"/>
              </a:lnSpc>
              <a:buFont typeface="Wingdings" pitchFamily="2" charset="2"/>
              <a:buChar char="§"/>
              <a:defRPr/>
            </a:pPr>
            <a:r>
              <a:rPr lang="en-US" altLang="en-US" sz="1400" dirty="0"/>
              <a:t>Tailored engagement to support whole person treatment/medication follow up </a:t>
            </a:r>
          </a:p>
          <a:p>
            <a:pPr marL="1200150" lvl="2" indent="-285750">
              <a:lnSpc>
                <a:spcPct val="100000"/>
              </a:lnSpc>
              <a:buFont typeface="Wingdings" pitchFamily="2" charset="2"/>
              <a:buChar char="§"/>
              <a:defRPr/>
            </a:pPr>
            <a:r>
              <a:rPr lang="en-US" altLang="en-US" sz="1400" dirty="0"/>
              <a:t>Development of a communication strategy for coordination between family, service providers and community service organizations</a:t>
            </a:r>
          </a:p>
          <a:p>
            <a:pPr marL="1200150" lvl="2" indent="-285750">
              <a:lnSpc>
                <a:spcPct val="100000"/>
              </a:lnSpc>
              <a:buFont typeface="Wingdings" pitchFamily="2" charset="2"/>
              <a:buChar char="§"/>
              <a:defRPr/>
            </a:pPr>
            <a:r>
              <a:rPr lang="en-US" altLang="en-US" sz="1400" dirty="0"/>
              <a:t>Individualized communication about service gaps</a:t>
            </a:r>
          </a:p>
          <a:p>
            <a:pPr>
              <a:lnSpc>
                <a:spcPct val="100000"/>
              </a:lnSpc>
            </a:pPr>
            <a:endParaRPr lang="en-US" dirty="0"/>
          </a:p>
        </p:txBody>
      </p:sp>
      <p:sp>
        <p:nvSpPr>
          <p:cNvPr id="3" name="Slide Number Placeholder 2"/>
          <p:cNvSpPr>
            <a:spLocks noGrp="1"/>
          </p:cNvSpPr>
          <p:nvPr>
            <p:ph type="sldNum" sz="quarter" idx="11"/>
          </p:nvPr>
        </p:nvSpPr>
        <p:spPr/>
        <p:txBody>
          <a:bodyPr/>
          <a:lstStyle/>
          <a:p>
            <a:pPr algn="r"/>
            <a:fld id="{F18F5FCC-583C-47C6-9953-2F6AD74D46AE}" type="slidenum">
              <a:rPr lang="en-US" smtClean="0"/>
              <a:pPr algn="r"/>
              <a:t>8</a:t>
            </a:fld>
            <a:endParaRPr lang="en-US" dirty="0"/>
          </a:p>
        </p:txBody>
      </p:sp>
      <p:sp>
        <p:nvSpPr>
          <p:cNvPr id="4" name="Title 3"/>
          <p:cNvSpPr>
            <a:spLocks noGrp="1"/>
          </p:cNvSpPr>
          <p:nvPr>
            <p:ph type="title"/>
          </p:nvPr>
        </p:nvSpPr>
        <p:spPr/>
        <p:txBody>
          <a:bodyPr/>
          <a:lstStyle/>
          <a:p>
            <a:r>
              <a:rPr lang="en-US" altLang="en-US" sz="2800" dirty="0">
                <a:solidFill>
                  <a:schemeClr val="accent1"/>
                </a:solidFill>
              </a:rPr>
              <a:t>Role of the Care Manager</a:t>
            </a:r>
            <a:endParaRPr lang="en-US" sz="2800" dirty="0">
              <a:solidFill>
                <a:schemeClr val="accent1"/>
              </a:solidFill>
            </a:endParaRPr>
          </a:p>
        </p:txBody>
      </p:sp>
    </p:spTree>
    <p:extLst>
      <p:ext uri="{BB962C8B-B14F-4D97-AF65-F5344CB8AC3E}">
        <p14:creationId xmlns:p14="http://schemas.microsoft.com/office/powerpoint/2010/main" val="16178625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18F5FCC-583C-47C6-9953-2F6AD74D46AE}" type="slidenum">
              <a:rPr lang="en-US" smtClean="0"/>
              <a:pPr algn="r"/>
              <a:t>9</a:t>
            </a:fld>
            <a:endParaRPr lang="en-US" dirty="0"/>
          </a:p>
        </p:txBody>
      </p:sp>
      <p:sp>
        <p:nvSpPr>
          <p:cNvPr id="4" name="Title 3"/>
          <p:cNvSpPr>
            <a:spLocks noGrp="1"/>
          </p:cNvSpPr>
          <p:nvPr>
            <p:ph type="title"/>
          </p:nvPr>
        </p:nvSpPr>
        <p:spPr/>
        <p:txBody>
          <a:bodyPr/>
          <a:lstStyle/>
          <a:p>
            <a:r>
              <a:rPr lang="en-US" sz="2800" dirty="0" smtClean="0">
                <a:solidFill>
                  <a:schemeClr val="accent1"/>
                </a:solidFill>
              </a:rPr>
              <a:t>Covered Mental Health Services</a:t>
            </a:r>
            <a:endParaRPr lang="en-US" sz="2800" dirty="0">
              <a:solidFill>
                <a:schemeClr val="accent1"/>
              </a:solidFill>
            </a:endParaRPr>
          </a:p>
        </p:txBody>
      </p:sp>
      <p:sp>
        <p:nvSpPr>
          <p:cNvPr id="7" name="Content Placeholder 2"/>
          <p:cNvSpPr txBox="1">
            <a:spLocks/>
          </p:cNvSpPr>
          <p:nvPr/>
        </p:nvSpPr>
        <p:spPr>
          <a:xfrm>
            <a:off x="1066800" y="1133476"/>
            <a:ext cx="7391400" cy="49625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Respite (Managed Care only)</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Screening, Brief Intervention &amp; Referral (SBIRT)</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Assertive Community Treatment (ACT)</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Intensive Home Based Therapy (IHBT)</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Family Psychotherapy</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lang="en-US" sz="2800" noProof="0" dirty="0" smtClean="0">
                <a:solidFill>
                  <a:schemeClr val="accent6">
                    <a:lumMod val="50000"/>
                  </a:schemeClr>
                </a:solidFill>
                <a:latin typeface="Calibri"/>
              </a:rPr>
              <a:t>TBS Group Treatment </a:t>
            </a:r>
            <a:endParaRPr kumimoji="0" lang="en-US" sz="2800" b="0" i="0" u="none" strike="noStrike" kern="1200" cap="none" spc="0" normalizeH="0" baseline="0" noProof="0" dirty="0" smtClean="0">
              <a:ln>
                <a:noFill/>
              </a:ln>
              <a:solidFill>
                <a:schemeClr val="accent6">
                  <a:lumMod val="50000"/>
                </a:schemeClr>
              </a:solidFill>
              <a:effectLst/>
              <a:uLnTx/>
              <a:uFillTx/>
              <a:latin typeface="Calibri"/>
            </a:endParaRP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Psychological Testing</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Therapeutic Behavioral Service (TBS)</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Psychosocial Rehabilitation (PSR)</a:t>
            </a:r>
          </a:p>
          <a:p>
            <a:pPr marL="342900" marR="0" lvl="0" indent="-342900" algn="l" defTabSz="914400" rtl="0" eaLnBrk="1" fontAlgn="auto" latinLnBrk="0" hangingPunct="1">
              <a:lnSpc>
                <a:spcPct val="100000"/>
              </a:lnSpc>
              <a:spcBef>
                <a:spcPts val="600"/>
              </a:spcBef>
              <a:spcAft>
                <a:spcPts val="0"/>
              </a:spcAft>
              <a:buClrTx/>
              <a:buSzTx/>
              <a:buFontTx/>
              <a:buChar char="•"/>
              <a:tabLst/>
              <a:defRPr/>
            </a:pPr>
            <a:r>
              <a:rPr kumimoji="0" lang="en-US" sz="2800" b="0" i="0" u="none" strike="noStrike" kern="1200" cap="none" spc="0" normalizeH="0" baseline="0" noProof="0" dirty="0" smtClean="0">
                <a:ln>
                  <a:noFill/>
                </a:ln>
                <a:solidFill>
                  <a:schemeClr val="accent6">
                    <a:lumMod val="50000"/>
                  </a:schemeClr>
                </a:solidFill>
                <a:effectLst/>
                <a:uLnTx/>
                <a:uFillTx/>
                <a:latin typeface="Calibri"/>
                <a:ea typeface="+mn-ea"/>
                <a:cs typeface="+mn-cs"/>
              </a:rPr>
              <a:t>Primary Care Services, Labs, Vaccines</a:t>
            </a: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Tx/>
              <a:buChar char="•"/>
              <a:tabLst/>
              <a:defRPr/>
            </a:pPr>
            <a:endParaRPr kumimoji="0" lang="en-US" sz="3000" b="0" i="0" u="none" strike="noStrike" kern="1200" cap="none" spc="0" normalizeH="0" baseline="0" noProof="0" dirty="0" smtClean="0">
              <a:ln>
                <a:noFill/>
              </a:ln>
              <a:solidFill>
                <a:srgbClr val="1F497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276717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PT Template_Standard_REV2-v3">
  <a:themeElements>
    <a:clrScheme name="Optum Sept 2016">
      <a:dk1>
        <a:srgbClr val="55565A"/>
      </a:dk1>
      <a:lt1>
        <a:srgbClr val="FFFFFF"/>
      </a:lt1>
      <a:dk2>
        <a:srgbClr val="E87722"/>
      </a:dk2>
      <a:lt2>
        <a:srgbClr val="EAEAEA"/>
      </a:lt2>
      <a:accent1>
        <a:srgbClr val="E87722"/>
      </a:accent1>
      <a:accent2>
        <a:srgbClr val="F2B411"/>
      </a:accent2>
      <a:accent3>
        <a:srgbClr val="63666A"/>
      </a:accent3>
      <a:accent4>
        <a:srgbClr val="888B8D"/>
      </a:accent4>
      <a:accent5>
        <a:srgbClr val="B1B3B3"/>
      </a:accent5>
      <a:accent6>
        <a:srgbClr val="D0D0CE"/>
      </a:accent6>
      <a:hlink>
        <a:srgbClr val="00549F"/>
      </a:hlink>
      <a:folHlink>
        <a:srgbClr val="00549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ItemUpdatedEventHandlerForConceptSearch</Name>
    <Synchronization>Asynchronous</Synchronization>
    <Type>10002</Type>
    <SequenceNumber>10001</SequenceNumber>
    <Url/>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Url/>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Url/>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Url/>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Url/>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Url/>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Url/>
    <Assembly>conceptSearching.Sharepoint.ContentTypes2010, Version=1.0.0.0, Culture=neutral, PublicKeyToken=858f8f13980e4745</Assembly>
    <Class>conceptSearching.Sharepoint.ContentTypes2010.CSHandleEvent</Class>
    <Data/>
    <Filter/>
  </Receiver>
</spe:Receivers>
</file>

<file path=customXml/item3.xml><?xml version="1.0" encoding="utf-8"?>
<ct:contentTypeSchema xmlns:ct="http://schemas.microsoft.com/office/2006/metadata/contentType" xmlns:ma="http://schemas.microsoft.com/office/2006/metadata/properties/metaAttributes" ct:_="" ma:_="" ma:contentTypeName="OptumDocument" ma:contentTypeID="0x010100EB533B08D0A54DDD87325BF4099A2A3D001C2860BAC6962342A59F5BD22CE03C74" ma:contentTypeVersion="34" ma:contentTypeDescription="Content type for documents in Inside Optum" ma:contentTypeScope="" ma:versionID="a3a4538daa9a346f71335dbb8c9a639e">
  <xsd:schema xmlns:xsd="http://www.w3.org/2001/XMLSchema" xmlns:xs="http://www.w3.org/2001/XMLSchema" xmlns:p="http://schemas.microsoft.com/office/2006/metadata/properties" xmlns:ns1="http://schemas.microsoft.com/sharepoint/v3" xmlns:ns2="5a350a23-5c40-4617-8fd0-67f9f1880c08" targetNamespace="http://schemas.microsoft.com/office/2006/metadata/properties" ma:root="true" ma:fieldsID="3b483950c834f46bf599e3bf24aa126b" ns1:_="" ns2:_="">
    <xsd:import namespace="http://schemas.microsoft.com/sharepoint/v3"/>
    <xsd:import namespace="5a350a23-5c40-4617-8fd0-67f9f1880c08"/>
    <xsd:element name="properties">
      <xsd:complexType>
        <xsd:sequence>
          <xsd:element name="documentManagement">
            <xsd:complexType>
              <xsd:all>
                <xsd:element ref="ns2:f73324085d9f4a14b816af10cdb6975d" minOccurs="0"/>
                <xsd:element ref="ns2:TaxCatchAll" minOccurs="0"/>
                <xsd:element ref="ns2:TaxCatchAllLabel" minOccurs="0"/>
                <xsd:element ref="ns1:PublishingContact"/>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12" ma:displayName="Contact" ma:description="Contact is a site column created by the Publishing feature. It is used on the Page Content Type as the person or group who is the contact person for the pag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SMeta2010Field" ma:index="13" nillable="true" ma:displayName="Classification Status" ma:internalName="CSMeta2010Field"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350a23-5c40-4617-8fd0-67f9f1880c08" elementFormDefault="qualified">
    <xsd:import namespace="http://schemas.microsoft.com/office/2006/documentManagement/types"/>
    <xsd:import namespace="http://schemas.microsoft.com/office/infopath/2007/PartnerControls"/>
    <xsd:element name="f73324085d9f4a14b816af10cdb6975d" ma:index="8" nillable="true" ma:taxonomy="true" ma:internalName="f73324085d9f4a14b816af10cdb6975d" ma:taxonomyFieldName="Subject_x0020_Matter" ma:displayName="Subject Matter" ma:readOnly="false" ma:default="" ma:fieldId="{f7332408-5d9f-4a14-b816-af10cdb6975d}" ma:taxonomyMulti="true" ma:sspId="09901bd3-da34-454f-8308-eaee4212aa11" ma:termSetId="c621e1fa-b91c-4f93-8906-5436da87ec99"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4a1aa00-5f4f-4c79-9d0f-e16b920ee2d1}" ma:internalName="TaxCatchAll" ma:showField="CatchAllData" ma:web="5a350a23-5c40-4617-8fd0-67f9f1880c0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a1aa00-5f4f-4c79-9d0f-e16b920ee2d1}" ma:internalName="TaxCatchAllLabel" ma:readOnly="true" ma:showField="CatchAllDataLabel" ma:web="5a350a23-5c40-4617-8fd0-67f9f1880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6ea7f1d1-5dc6-413f-9053-dfeddf71dc78;2016-12-26 00:56:32;AUTOCLASSIFIED;Subject Matter:2016-12-26 00:56:32|False||AUTOCLASSIFIED|2016-12-26 00:56:32|UNDEFINED;False</CSMeta2010Field>
    <f73324085d9f4a14b816af10cdb6975d xmlns="5a350a23-5c40-4617-8fd0-67f9f1880c08">
      <Terms xmlns="http://schemas.microsoft.com/office/infopath/2007/PartnerControls"/>
    </f73324085d9f4a14b816af10cdb6975d>
    <TaxCatchAll xmlns="5a350a23-5c40-4617-8fd0-67f9f1880c08"/>
    <PublishingContact xmlns="http://schemas.microsoft.com/sharepoint/v3">
      <UserInfo>
        <DisplayName>Sevey, Nicole M</DisplayName>
        <AccountId>90743</AccountId>
        <AccountType/>
      </UserInfo>
    </PublishingContact>
  </documentManagement>
</p:properties>
</file>

<file path=customXml/itemProps1.xml><?xml version="1.0" encoding="utf-8"?>
<ds:datastoreItem xmlns:ds="http://schemas.openxmlformats.org/officeDocument/2006/customXml" ds:itemID="{95A15882-4D32-41F2-8726-19CAAA4BB246}">
  <ds:schemaRefs>
    <ds:schemaRef ds:uri="http://schemas.microsoft.com/sharepoint/v3/contenttype/forms"/>
  </ds:schemaRefs>
</ds:datastoreItem>
</file>

<file path=customXml/itemProps2.xml><?xml version="1.0" encoding="utf-8"?>
<ds:datastoreItem xmlns:ds="http://schemas.openxmlformats.org/officeDocument/2006/customXml" ds:itemID="{C3B1E80F-A3F1-4C63-9A54-4CB1A14D0154}">
  <ds:schemaRefs>
    <ds:schemaRef ds:uri="http://schemas.microsoft.com/sharepoint/events"/>
  </ds:schemaRefs>
</ds:datastoreItem>
</file>

<file path=customXml/itemProps3.xml><?xml version="1.0" encoding="utf-8"?>
<ds:datastoreItem xmlns:ds="http://schemas.openxmlformats.org/officeDocument/2006/customXml" ds:itemID="{12C58FCC-6300-44B3-9F22-9F46CD82B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a350a23-5c40-4617-8fd0-67f9f1880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2049D28-92D1-49D6-840B-43FA74BBAD8B}">
  <ds:schemaRefs>
    <ds:schemaRef ds:uri="http://purl.org/dc/elements/1.1/"/>
    <ds:schemaRef ds:uri="5a350a23-5c40-4617-8fd0-67f9f1880c08"/>
    <ds:schemaRef ds:uri="http://schemas.openxmlformats.org/package/2006/metadata/core-properties"/>
    <ds:schemaRef ds:uri="http://purl.org/dc/terms/"/>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PPT Template_Standard_REV2-v3</Template>
  <TotalTime>6098</TotalTime>
  <Words>6545</Words>
  <Application>Microsoft Office PowerPoint</Application>
  <PresentationFormat>On-screen Show (4:3)</PresentationFormat>
  <Paragraphs>871</Paragraphs>
  <Slides>78</Slides>
  <Notes>78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PPT Template_Standard_REV2-v3</vt:lpstr>
      <vt:lpstr>Worksheet</vt:lpstr>
      <vt:lpstr>Behavioral Health Carve-In Ohio Medicaid Provider Training</vt:lpstr>
      <vt:lpstr>Behavioral Health Carve-In Ohio Medicaid</vt:lpstr>
      <vt:lpstr>Our United Culture</vt:lpstr>
      <vt:lpstr>Introduction to Optum</vt:lpstr>
      <vt:lpstr>Behavioral Health Services</vt:lpstr>
      <vt:lpstr>Behavioral and Medical Integration</vt:lpstr>
      <vt:lpstr>Integrated Care Team</vt:lpstr>
      <vt:lpstr>Role of the Care Manager</vt:lpstr>
      <vt:lpstr>Covered Mental Health Services</vt:lpstr>
      <vt:lpstr>Covered Substance Use Disorder Services</vt:lpstr>
      <vt:lpstr>Substance Use Disorder (SUD) COVERAGE</vt:lpstr>
      <vt:lpstr>Specialized Recovery Services (SRS) Program [1915(i)]</vt:lpstr>
      <vt:lpstr>Psychological Testing</vt:lpstr>
      <vt:lpstr>Psychological Testing Continued</vt:lpstr>
      <vt:lpstr>Vaccines</vt:lpstr>
      <vt:lpstr>Vaccines for Children (VFC) Eligibility Criteria</vt:lpstr>
      <vt:lpstr>Benefits and  Authorizations </vt:lpstr>
      <vt:lpstr>Benefits and Prior Authorization</vt:lpstr>
      <vt:lpstr>PowerPoint Presentation</vt:lpstr>
      <vt:lpstr>PowerPoint Presentation</vt:lpstr>
      <vt:lpstr>Authorization</vt:lpstr>
      <vt:lpstr>Prior Authorization Process</vt:lpstr>
      <vt:lpstr>Prior Authorization Continued</vt:lpstr>
      <vt:lpstr>Discharge Planning</vt:lpstr>
      <vt:lpstr>Utilization Management Statement</vt:lpstr>
      <vt:lpstr>Outpatient Management</vt:lpstr>
      <vt:lpstr>ALERT Program</vt:lpstr>
      <vt:lpstr>Practice Management Program</vt:lpstr>
      <vt:lpstr>Billing and Claims </vt:lpstr>
      <vt:lpstr>Claims Submission</vt:lpstr>
      <vt:lpstr>Claims Submission Process</vt:lpstr>
      <vt:lpstr>Electronic Payment &amp; Statements (EPS)</vt:lpstr>
      <vt:lpstr>Third Party Payor (TPP) Coordination of Benefits (COB)</vt:lpstr>
      <vt:lpstr>Claims Tips</vt:lpstr>
      <vt:lpstr>Rendering Practitioners</vt:lpstr>
      <vt:lpstr>Rendering Practitioners Continued</vt:lpstr>
      <vt:lpstr>Overview of Supervision</vt:lpstr>
      <vt:lpstr>Supervision Continued</vt:lpstr>
      <vt:lpstr>Practitioners Requiring Supervision per Ohio Medicaid</vt:lpstr>
      <vt:lpstr>Supervising Provider’s NPI on Claims</vt:lpstr>
      <vt:lpstr>Supervising Provider’s NPI on Claims</vt:lpstr>
      <vt:lpstr>Practitioner Modifiers</vt:lpstr>
      <vt:lpstr>Required Modifiers</vt:lpstr>
      <vt:lpstr>Procedure Modifiers</vt:lpstr>
      <vt:lpstr>Interactive Complexity</vt:lpstr>
      <vt:lpstr>Interactive Complexity  Continued</vt:lpstr>
      <vt:lpstr>Interactive Complexity  Continued</vt:lpstr>
      <vt:lpstr>Place of Service Codes</vt:lpstr>
      <vt:lpstr>Claims Detail Rollup for Same Day Services </vt:lpstr>
      <vt:lpstr>Claims Detail Rollup: Example 1 </vt:lpstr>
      <vt:lpstr>Claims Detail Rollup: Example 2 </vt:lpstr>
      <vt:lpstr>National Drug Code (NDC)</vt:lpstr>
      <vt:lpstr>National Drug Code (NDC)  Continued</vt:lpstr>
      <vt:lpstr>Missed Appointments</vt:lpstr>
      <vt:lpstr>Laboratory Codes</vt:lpstr>
      <vt:lpstr>Claims Contact Information</vt:lpstr>
      <vt:lpstr>Appeals and  Grievances </vt:lpstr>
      <vt:lpstr>Appeals</vt:lpstr>
      <vt:lpstr>Services While in Appeal</vt:lpstr>
      <vt:lpstr>Appeals and Grievances</vt:lpstr>
      <vt:lpstr>Member Information </vt:lpstr>
      <vt:lpstr>Member Verification</vt:lpstr>
      <vt:lpstr>Member Rights and Responsibilities</vt:lpstr>
      <vt:lpstr>Provider Resources </vt:lpstr>
      <vt:lpstr>Access to Care – Standards</vt:lpstr>
      <vt:lpstr>Access to Care – Standards Continued</vt:lpstr>
      <vt:lpstr>Link</vt:lpstr>
      <vt:lpstr>UnitedHealthcare Provider Website</vt:lpstr>
      <vt:lpstr>Other Online Tools &amp; Resources</vt:lpstr>
      <vt:lpstr>Network  Participation </vt:lpstr>
      <vt:lpstr>M-BHPs and I-BHPs</vt:lpstr>
      <vt:lpstr>BHPs  ̶  Behavioral Health Professionals</vt:lpstr>
      <vt:lpstr>BHP-Ps  ̶  Behavioral Health Paraprofessionals</vt:lpstr>
      <vt:lpstr>Practitioner Abbreviations Key</vt:lpstr>
      <vt:lpstr>Joining Our Network </vt:lpstr>
      <vt:lpstr>Agency Maintenance and Roster Updates</vt:lpstr>
      <vt:lpstr>Optum Network Management</vt:lpstr>
      <vt:lpstr>Thank you</vt:lpstr>
    </vt:vector>
  </TitlesOfParts>
  <Company>UnitedHealth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moelke</dc:creator>
  <cp:lastModifiedBy>Carrie </cp:lastModifiedBy>
  <cp:revision>303</cp:revision>
  <cp:lastPrinted>2018-06-13T12:18:14Z</cp:lastPrinted>
  <dcterms:created xsi:type="dcterms:W3CDTF">2016-12-15T22:55:07Z</dcterms:created>
  <dcterms:modified xsi:type="dcterms:W3CDTF">2018-06-22T16:15:21Z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0x010100EB533B08D0A54DDD87325BF4099A2A3D001C2860BAC6962342A59F5BD22CE03C74</vt:lpwstr>
  </property>
  <property fmtid="{D5CDD505-2E9C-101B-9397-08002B2CF9AE}" pid="3" name="Subject Matter">
    <vt:lpwstr/>
  </property>
</Properties>
</file>